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4"/>
  </p:notesMasterIdLst>
  <p:handoutMasterIdLst>
    <p:handoutMasterId r:id="rId35"/>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85"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6" r:id="rId30"/>
    <p:sldId id="282" r:id="rId31"/>
    <p:sldId id="283" r:id="rId32"/>
    <p:sldId id="284" r:id="rId3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62626"/>
    <a:srgbClr val="99ADD0"/>
    <a:srgbClr val="00BCF2"/>
    <a:srgbClr val="FF8C00"/>
    <a:srgbClr val="FFB900"/>
    <a:srgbClr val="000000"/>
    <a:srgbClr val="525252"/>
    <a:srgbClr val="EAEAEA"/>
    <a:srgbClr val="E811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72" autoAdjust="0"/>
  </p:normalViewPr>
  <p:slideViewPr>
    <p:cSldViewPr snapToGrid="0">
      <p:cViewPr varScale="1">
        <p:scale>
          <a:sx n="44" d="100"/>
          <a:sy n="44" d="100"/>
        </p:scale>
        <p:origin x="15" y="957"/>
      </p:cViewPr>
      <p:guideLst/>
    </p:cSldViewPr>
  </p:slideViewPr>
  <p:outlineViewPr>
    <p:cViewPr>
      <p:scale>
        <a:sx n="33" d="100"/>
        <a:sy n="33" d="100"/>
      </p:scale>
      <p:origin x="0" y="-2556"/>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99" d="100"/>
          <a:sy n="99" d="100"/>
        </p:scale>
        <p:origin x="349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Office 365 </a:t>
            </a:r>
            <a:r>
              <a:rPr lang="en-US" dirty="0" err="1">
                <a:latin typeface="Segoe UI" pitchFamily="34" charset="0"/>
              </a:rPr>
              <a:t>CloudRoadShow</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E341220-A466-4668-962A-24DAA220FDF5}" type="datetime8">
              <a:rPr lang="en-US" smtClean="0">
                <a:latin typeface="Segoe UI" pitchFamily="34" charset="0"/>
              </a:rPr>
              <a:t>1/25/2016 11:34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Office 365 </a:t>
            </a:r>
            <a:r>
              <a:rPr lang="en-US" dirty="0" err="1"/>
              <a:t>CloudRoadShow</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9CF177E4-6E4F-4B0A-AD81-5231B0A6DB5F}" type="datetime8">
              <a:rPr lang="en-US" smtClean="0"/>
              <a:t>1/25/2016 11:34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CloudRoadShow</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EFB8AAB-EBB8-4EFF-B8E2-40E54B216AB8}" type="datetime8">
              <a:rPr lang="en-US" smtClean="0">
                <a:solidFill>
                  <a:prstClr val="black"/>
                </a:solidFill>
              </a:rPr>
              <a:t>1/25/2016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992749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Do.com</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err="1"/>
              <a:t>Docusign</a:t>
            </a:r>
            <a:endParaRPr lang="en-US" baseline="0" dirty="0"/>
          </a:p>
        </p:txBody>
      </p:sp>
      <p:sp>
        <p:nvSpPr>
          <p:cNvPr id="6" name="Date Placeholder 5"/>
          <p:cNvSpPr>
            <a:spLocks noGrp="1"/>
          </p:cNvSpPr>
          <p:nvPr>
            <p:ph type="dt" idx="12"/>
          </p:nvPr>
        </p:nvSpPr>
        <p:spPr/>
        <p:txBody>
          <a:bodyPr/>
          <a:lstStyle/>
          <a:p>
            <a:fld id="{238A6B97-4D2A-4552-9E81-80BDCABB2DFB}" type="datetime8">
              <a:rPr lang="en-US" smtClean="0">
                <a:solidFill>
                  <a:prstClr val="black"/>
                </a:solidFill>
              </a:rPr>
              <a:t>1/25/2016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72141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this is a busy slide, but the main points are:</a:t>
            </a:r>
          </a:p>
          <a:p>
            <a:pPr marL="171450" indent="-171450">
              <a:buFontTx/>
              <a:buChar char="-"/>
            </a:pPr>
            <a:r>
              <a:rPr lang="en-US" dirty="0"/>
              <a:t>We have SDKs</a:t>
            </a:r>
            <a:r>
              <a:rPr lang="en-US" baseline="0" dirty="0"/>
              <a:t> (ADAL and O365 for most major platforms)</a:t>
            </a:r>
          </a:p>
          <a:p>
            <a:pPr marL="171450" indent="-171450">
              <a:buFontTx/>
              <a:buChar char="-"/>
            </a:pPr>
            <a:r>
              <a:rPr lang="en-US" baseline="0" dirty="0"/>
              <a:t>You don’t need SDKs to leverage Office 365 APIs given they follow standards like </a:t>
            </a:r>
            <a:r>
              <a:rPr lang="en-US" baseline="0" dirty="0" err="1"/>
              <a:t>Oauth</a:t>
            </a:r>
            <a:r>
              <a:rPr lang="en-US" baseline="0" dirty="0"/>
              <a:t> and REST</a:t>
            </a:r>
          </a:p>
          <a:p>
            <a:pPr marL="171450" indent="-171450">
              <a:buFontTx/>
              <a:buChar char="-"/>
            </a:pPr>
            <a:r>
              <a:rPr lang="en-US" baseline="0" dirty="0"/>
              <a:t>We offer a Yeoman Generator for building Add-ins outside of Visual Studio</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29719565-9AE4-46CB-A926-CE626E2D0EDB}" type="datetime8">
              <a:rPr lang="en-US" smtClean="0">
                <a:solidFill>
                  <a:prstClr val="black"/>
                </a:solidFill>
              </a:rPr>
              <a:t>1/25/2016 11:34 AM</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783217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a:solidFill>
                  <a:schemeClr val="tx1"/>
                </a:solidFill>
                <a:effectLst/>
                <a:latin typeface="Segoe UI Light" pitchFamily="34" charset="0"/>
                <a:ea typeface="+mn-ea"/>
                <a:cs typeface="+mn-cs"/>
              </a:rPr>
              <a:t>Lifecycle</a:t>
            </a:r>
          </a:p>
          <a:p>
            <a:pPr lvl="1"/>
            <a:r>
              <a:rPr lang="en-US" sz="900" kern="1200" dirty="0">
                <a:solidFill>
                  <a:schemeClr val="tx1"/>
                </a:solidFill>
                <a:effectLst/>
                <a:latin typeface="Segoe UI Light" pitchFamily="34" charset="0"/>
                <a:ea typeface="+mn-ea"/>
                <a:cs typeface="+mn-cs"/>
              </a:rPr>
              <a:t>Not just the store</a:t>
            </a:r>
          </a:p>
          <a:p>
            <a:pPr lvl="1"/>
            <a:r>
              <a:rPr lang="en-US" sz="900" kern="1200" dirty="0" err="1">
                <a:solidFill>
                  <a:schemeClr val="tx1"/>
                </a:solidFill>
                <a:effectLst/>
                <a:latin typeface="Segoe UI Light" pitchFamily="34" charset="0"/>
                <a:ea typeface="+mn-ea"/>
                <a:cs typeface="+mn-cs"/>
              </a:rPr>
              <a:t>Momuntem</a:t>
            </a:r>
            <a:r>
              <a:rPr lang="en-US" sz="900" kern="1200" dirty="0">
                <a:solidFill>
                  <a:schemeClr val="tx1"/>
                </a:solidFill>
                <a:effectLst/>
                <a:latin typeface="Segoe UI Light" pitchFamily="34" charset="0"/>
                <a:ea typeface="+mn-ea"/>
                <a:cs typeface="+mn-cs"/>
              </a:rPr>
              <a:t> has been building store and on-</a:t>
            </a:r>
            <a:r>
              <a:rPr lang="en-US" sz="900" kern="1200" dirty="0" err="1">
                <a:solidFill>
                  <a:schemeClr val="tx1"/>
                </a:solidFill>
                <a:effectLst/>
                <a:latin typeface="Segoe UI Light" pitchFamily="34" charset="0"/>
                <a:ea typeface="+mn-ea"/>
                <a:cs typeface="+mn-cs"/>
              </a:rPr>
              <a:t>prem</a:t>
            </a:r>
            <a:endParaRPr lang="en-US" sz="90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Store features ; subscriptions</a:t>
            </a:r>
          </a:p>
          <a:p>
            <a:pPr lvl="1"/>
            <a:r>
              <a:rPr lang="en-US" sz="900" kern="1200" dirty="0">
                <a:solidFill>
                  <a:schemeClr val="tx1"/>
                </a:solidFill>
                <a:effectLst/>
                <a:latin typeface="Segoe UI Light" pitchFamily="34" charset="0"/>
                <a:ea typeface="+mn-ea"/>
                <a:cs typeface="+mn-cs"/>
              </a:rPr>
              <a:t>Business-ready</a:t>
            </a:r>
          </a:p>
          <a:p>
            <a:pPr lvl="1"/>
            <a:r>
              <a:rPr lang="en-US" sz="900" kern="1200" dirty="0">
                <a:solidFill>
                  <a:schemeClr val="tx1"/>
                </a:solidFill>
                <a:effectLst/>
                <a:latin typeface="Segoe UI Light" pitchFamily="34" charset="0"/>
                <a:ea typeface="+mn-ea"/>
                <a:cs typeface="+mn-cs"/>
              </a:rPr>
              <a:t>Corporate catalog</a:t>
            </a:r>
          </a:p>
          <a:p>
            <a:pPr lvl="1"/>
            <a:r>
              <a:rPr lang="en-US" sz="900" kern="1200" dirty="0">
                <a:solidFill>
                  <a:schemeClr val="tx1"/>
                </a:solidFill>
                <a:effectLst/>
                <a:latin typeface="Segoe UI Light" pitchFamily="34" charset="0"/>
                <a:ea typeface="+mn-ea"/>
                <a:cs typeface="+mn-cs"/>
              </a:rPr>
              <a:t>Training users to get new experiences</a:t>
            </a: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305969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EA5FCA6-8A9B-4B99-AEC3-EB89FC0ECD6F}" type="datetime8">
              <a:rPr lang="en-US" smtClean="0">
                <a:solidFill>
                  <a:prstClr val="black"/>
                </a:solidFill>
              </a:rPr>
              <a:t>1/25/2016 11:34 AM</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419435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8D80717-3635-4E11-865F-38B4E3E7A683}" type="datetime8">
              <a:rPr lang="en-US" smtClean="0">
                <a:solidFill>
                  <a:prstClr val="black"/>
                </a:solidFill>
              </a:rPr>
              <a:t>1/25/2016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39474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E773ADD-6C6A-4313-AB96-A35DCFDE6419}" type="datetime8">
              <a:rPr lang="en-US" smtClean="0">
                <a:solidFill>
                  <a:prstClr val="black"/>
                </a:solidFill>
              </a:rPr>
              <a:t>1/25/2016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27139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46ECEF79-F29B-4C73-A646-0929B602EE7F}" type="datetime8">
              <a:rPr lang="en-US" smtClean="0">
                <a:solidFill>
                  <a:prstClr val="black"/>
                </a:solidFill>
              </a:rPr>
              <a:t>1/25/2016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56026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825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2688">
              <a:defRPr/>
            </a:pPr>
            <a:fld id="{B9C3C9DC-C0A3-4640-9A7A-3DC41095AE2E}" type="slidenum">
              <a:rPr lang="en-US" smtClean="0">
                <a:solidFill>
                  <a:prstClr val="black"/>
                </a:solidFill>
                <a:latin typeface="Calibri" panose="020F0502020204030204"/>
              </a:rPr>
              <a:pPr defTabSz="932688">
                <a:defRPr/>
              </a:pPr>
              <a:t>27</a:t>
            </a:fld>
            <a:endParaRPr lang="en-US">
              <a:solidFill>
                <a:prstClr val="black"/>
              </a:solidFill>
              <a:latin typeface="Calibri" panose="020F0502020204030204"/>
            </a:endParaRPr>
          </a:p>
        </p:txBody>
      </p:sp>
    </p:spTree>
    <p:extLst>
      <p:ext uri="{BB962C8B-B14F-4D97-AF65-F5344CB8AC3E}">
        <p14:creationId xmlns:p14="http://schemas.microsoft.com/office/powerpoint/2010/main" val="2820140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B3704B1D-529F-424C-B9D0-4AE6D6172475}" type="datetime8">
              <a:rPr lang="en-US" smtClean="0">
                <a:solidFill>
                  <a:prstClr val="black"/>
                </a:solidFill>
              </a:rPr>
              <a:t>1/25/2016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9676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89EC638C-CD72-4471-BAF6-AFC9E9C9D3DB}" type="datetime8">
              <a:rPr lang="en-US" smtClean="0">
                <a:solidFill>
                  <a:prstClr val="black"/>
                </a:solidFill>
              </a:rPr>
              <a:t>1/25/2016 11:34 AM</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438907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p>
          <a:p>
            <a:endParaRPr lang="en-US" dirty="0"/>
          </a:p>
          <a:p>
            <a:r>
              <a:rPr lang="en-US" baseline="0" dirty="0"/>
              <a:t>The key to enterprise productivity going forward</a:t>
            </a:r>
          </a:p>
          <a:p>
            <a:r>
              <a:rPr lang="en-US" baseline="0" dirty="0"/>
              <a:t>Microsoft’s strategic advantage in the Enterprise</a:t>
            </a:r>
          </a:p>
          <a:p>
            <a:r>
              <a:rPr lang="en-US" baseline="0" dirty="0"/>
              <a:t>Partners and Developers are key to its success</a:t>
            </a:r>
          </a:p>
          <a:p>
            <a:endParaRPr lang="en-US" baseline="0" dirty="0"/>
          </a:p>
          <a:p>
            <a:endParaRPr lang="en-US" baseline="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669CE754-BAAB-41E2-833B-952B95445AE4}" type="datetime8">
              <a:rPr lang="en-US" smtClean="0">
                <a:solidFill>
                  <a:prstClr val="black"/>
                </a:solidFill>
              </a:rPr>
              <a:t>1/25/2016 11:34 AM</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134234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BUT WHY SHOULD YOU CARE ABOUT OFFICE DEVELOPMENT???</a:t>
            </a:r>
            <a:endParaRPr lang="en-US" dirty="0"/>
          </a:p>
          <a:p>
            <a:endParaRPr lang="en-US" dirty="0"/>
          </a:p>
          <a:p>
            <a:r>
              <a:rPr lang="en-US" dirty="0"/>
              <a:t>BECAUSE</a:t>
            </a:r>
            <a:r>
              <a:rPr lang="en-US" baseline="0" dirty="0"/>
              <a:t> THE OPPORTUNITY IS HUGE</a:t>
            </a:r>
          </a:p>
          <a:p>
            <a:endParaRPr lang="en-US" baseline="0" dirty="0"/>
          </a:p>
          <a:p>
            <a:r>
              <a:rPr lang="en-US" baseline="0" dirty="0" err="1"/>
              <a:t>Keypoints</a:t>
            </a:r>
            <a:endParaRPr lang="en-US" baseline="0" dirty="0"/>
          </a:p>
          <a:p>
            <a:pPr marL="171450" indent="-171450">
              <a:buFontTx/>
              <a:buChar char="-"/>
            </a:pPr>
            <a:r>
              <a:rPr lang="en-US" baseline="0" dirty="0"/>
              <a:t>NUMEROUS people use Office (1.2B) and spend significant time in Office (2-3 hours daily)</a:t>
            </a:r>
          </a:p>
          <a:p>
            <a:pPr marL="171450" indent="-171450">
              <a:buFontTx/>
              <a:buChar char="-"/>
            </a:pPr>
            <a:r>
              <a:rPr lang="en-US" baseline="0" dirty="0"/>
              <a:t>Office 365 has collected a staggering amount of data/insights about how/what people work on (470+ PB)</a:t>
            </a:r>
          </a:p>
          <a:p>
            <a:pPr marL="171450" indent="-171450">
              <a:buFontTx/>
              <a:buChar char="-"/>
            </a:pPr>
            <a:r>
              <a:rPr lang="en-US" baseline="0" dirty="0"/>
              <a:t>We want developers exploit both of these advantages by extending the Office experience that is so popular and tap into the valuable data collected in Office 365</a:t>
            </a:r>
          </a:p>
          <a:p>
            <a:pPr marL="0" indent="0">
              <a:buFontTx/>
              <a:buNone/>
            </a:pPr>
            <a:endParaRPr lang="en-US" baseline="0" dirty="0"/>
          </a:p>
          <a:p>
            <a:pPr marL="0" indent="0">
              <a:buFontTx/>
              <a:buNone/>
            </a:pPr>
            <a:r>
              <a:rPr lang="en-US" baseline="0" dirty="0"/>
              <a:t>Let’s start by looking at how we are enabling developers to extend the Office experience</a:t>
            </a:r>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580643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8</a:t>
            </a:fld>
            <a:endParaRPr lang="en-US"/>
          </a:p>
        </p:txBody>
      </p:sp>
    </p:spTree>
    <p:extLst>
      <p:ext uri="{BB962C8B-B14F-4D97-AF65-F5344CB8AC3E}">
        <p14:creationId xmlns:p14="http://schemas.microsoft.com/office/powerpoint/2010/main" val="3825097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PPTX - Poll Everywhere</a:t>
            </a:r>
          </a:p>
          <a:p>
            <a:r>
              <a:rPr lang="en-US" dirty="0"/>
              <a:t>Excel – People Graph</a:t>
            </a:r>
          </a:p>
          <a:p>
            <a:r>
              <a:rPr lang="en-US" dirty="0"/>
              <a:t>Word</a:t>
            </a:r>
            <a:r>
              <a:rPr lang="en-US" baseline="0" dirty="0"/>
              <a:t> - </a:t>
            </a:r>
            <a:r>
              <a:rPr lang="en-US" baseline="0" dirty="0" err="1"/>
              <a:t>Docusign</a:t>
            </a:r>
            <a:endParaRPr lang="en-US" dirty="0"/>
          </a:p>
          <a:p>
            <a:r>
              <a:rPr lang="en-US" dirty="0"/>
              <a:t>Outlook - Maps and Boomerang</a:t>
            </a:r>
          </a:p>
          <a:p>
            <a:endParaRPr lang="en-US" dirty="0"/>
          </a:p>
        </p:txBody>
      </p:sp>
      <p:sp>
        <p:nvSpPr>
          <p:cNvPr id="6" name="Date Placeholder 5"/>
          <p:cNvSpPr>
            <a:spLocks noGrp="1"/>
          </p:cNvSpPr>
          <p:nvPr>
            <p:ph type="dt" idx="12"/>
          </p:nvPr>
        </p:nvSpPr>
        <p:spPr/>
        <p:txBody>
          <a:bodyPr/>
          <a:lstStyle/>
          <a:p>
            <a:fld id="{91AD7C54-B2AB-4646-BC85-E52F7B639913}" type="datetime8">
              <a:rPr lang="en-US" smtClean="0">
                <a:solidFill>
                  <a:prstClr val="black"/>
                </a:solidFill>
              </a:rPr>
              <a:t>1/25/2016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18663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11</a:t>
            </a:fld>
            <a:endParaRPr lang="en-US"/>
          </a:p>
        </p:txBody>
      </p:sp>
    </p:spTree>
    <p:extLst>
      <p:ext uri="{BB962C8B-B14F-4D97-AF65-F5344CB8AC3E}">
        <p14:creationId xmlns:p14="http://schemas.microsoft.com/office/powerpoint/2010/main" val="2262196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PPTX - Poll Everywhere</a:t>
            </a:r>
          </a:p>
          <a:p>
            <a:r>
              <a:rPr lang="en-US" dirty="0"/>
              <a:t>Excel – People Graph</a:t>
            </a:r>
          </a:p>
          <a:p>
            <a:r>
              <a:rPr lang="en-US" dirty="0"/>
              <a:t>Word</a:t>
            </a:r>
            <a:r>
              <a:rPr lang="en-US" baseline="0" dirty="0"/>
              <a:t> - </a:t>
            </a:r>
            <a:r>
              <a:rPr lang="en-US" baseline="0" dirty="0" err="1"/>
              <a:t>Docusign</a:t>
            </a:r>
            <a:endParaRPr lang="en-US" dirty="0"/>
          </a:p>
          <a:p>
            <a:r>
              <a:rPr lang="en-US" dirty="0"/>
              <a:t>Outlook - Maps and Boomerang</a:t>
            </a:r>
          </a:p>
          <a:p>
            <a:endParaRPr lang="en-US" dirty="0"/>
          </a:p>
        </p:txBody>
      </p:sp>
      <p:sp>
        <p:nvSpPr>
          <p:cNvPr id="6" name="Date Placeholder 5"/>
          <p:cNvSpPr>
            <a:spLocks noGrp="1"/>
          </p:cNvSpPr>
          <p:nvPr>
            <p:ph type="dt" idx="12"/>
          </p:nvPr>
        </p:nvSpPr>
        <p:spPr/>
        <p:txBody>
          <a:bodyPr/>
          <a:lstStyle/>
          <a:p>
            <a:fld id="{E638B0E3-6832-47E6-AF84-53B8BD39059B}" type="datetime8">
              <a:rPr lang="en-US" smtClean="0">
                <a:solidFill>
                  <a:prstClr val="black"/>
                </a:solidFill>
              </a:rPr>
              <a:t>1/25/2016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77187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Office 365 APIs and their ability to provide connectivity</a:t>
            </a:r>
            <a:r>
              <a:rPr lang="en-US" baseline="0" dirty="0"/>
              <a:t> into key O365 services (mail, calendar, files, notes, </a:t>
            </a:r>
            <a:r>
              <a:rPr lang="en-US" baseline="0" dirty="0" err="1"/>
              <a:t>etc</a:t>
            </a:r>
            <a:r>
              <a:rPr lang="en-US" baseline="0" dirty="0"/>
              <a:t>) from stand alone applications</a:t>
            </a:r>
            <a:endParaRPr lang="en-US" dirty="0"/>
          </a:p>
        </p:txBody>
      </p:sp>
      <p:sp>
        <p:nvSpPr>
          <p:cNvPr id="4" name="Date Placeholder 3"/>
          <p:cNvSpPr>
            <a:spLocks noGrp="1"/>
          </p:cNvSpPr>
          <p:nvPr>
            <p:ph type="dt" idx="10"/>
          </p:nvPr>
        </p:nvSpPr>
        <p:spPr/>
        <p:txBody>
          <a:bodyPr/>
          <a:lstStyle/>
          <a:p>
            <a:fld id="{A5E780D5-5377-4AE0-A97F-48A40FC4EB84}" type="datetime8">
              <a:rPr lang="en-US" smtClean="0"/>
              <a:t>1/25/2016 11:34 AM</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375969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8" Type="http://schemas.openxmlformats.org/officeDocument/2006/relationships/hyperlink" Target="http://aka.ms/O365DevShow" TargetMode="External"/><Relationship Id="rId3" Type="http://schemas.openxmlformats.org/officeDocument/2006/relationships/hyperlink" Target="http://www.twitter.com/OfficeDev" TargetMode="External"/><Relationship Id="rId7" Type="http://schemas.openxmlformats.org/officeDocument/2006/relationships/hyperlink" Target="http://officespdev.uservoice.com/" TargetMode="External"/><Relationship Id="rId2" Type="http://schemas.openxmlformats.org/officeDocument/2006/relationships/hyperlink" Target="https://www.yammer.com/itpronetwork" TargetMode="External"/><Relationship Id="rId1" Type="http://schemas.openxmlformats.org/officeDocument/2006/relationships/slideMaster" Target="../slideMasters/slideMaster1.xml"/><Relationship Id="rId6" Type="http://schemas.openxmlformats.org/officeDocument/2006/relationships/hyperlink" Target="http://dev.office.com/podcasts" TargetMode="External"/><Relationship Id="rId5" Type="http://schemas.openxmlformats.org/officeDocument/2006/relationships/image" Target="../media/image13.emf"/><Relationship Id="rId10" Type="http://schemas.openxmlformats.org/officeDocument/2006/relationships/image" Target="../media/image15.png"/><Relationship Id="rId4" Type="http://schemas.openxmlformats.org/officeDocument/2006/relationships/image" Target="../media/image12.emf"/><Relationship Id="rId9"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6"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282150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44694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27070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46154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87840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813872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3"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4857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59524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14122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46800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88995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53225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61201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412568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06773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645047" y="3726250"/>
            <a:ext cx="5334228" cy="2788849"/>
          </a:xfrm>
          <a:prstGeom prst="rect">
            <a:avLst/>
          </a:prstGeom>
        </p:spPr>
      </p:pic>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93644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5419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6105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668062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809036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2884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669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2390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dirty="0"/>
              <a:t>Click to edit Master title style</a:t>
            </a:r>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2" name="Picture 11"/>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137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userDrawn="1"/>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74320" y="292608"/>
            <a:ext cx="11889564" cy="917575"/>
          </a:xfrm>
        </p:spPr>
        <p:txBody>
          <a:bodyPr/>
          <a:lstStyle/>
          <a:p>
            <a:r>
              <a:rPr lang="en-US" dirty="0"/>
              <a:t>Click to edit Master title style</a:t>
            </a:r>
          </a:p>
        </p:txBody>
      </p:sp>
      <p:sp>
        <p:nvSpPr>
          <p:cNvPr id="7" name="Data"/>
          <p:cNvSpPr/>
          <p:nvPr userDrawn="1"/>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62415" y="3684587"/>
            <a:ext cx="5262336" cy="2763865"/>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841227" y="3224349"/>
            <a:ext cx="555851" cy="484577"/>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386456" y="5380898"/>
            <a:ext cx="1344382" cy="106205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7057359" y="5128940"/>
            <a:ext cx="899570" cy="1314014"/>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537163" y="3947827"/>
            <a:ext cx="875225" cy="70907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412385" y="3947827"/>
            <a:ext cx="606272" cy="715942"/>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398942" y="4591116"/>
            <a:ext cx="1331448" cy="1851838"/>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892139" y="3947827"/>
            <a:ext cx="454025" cy="1444602"/>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245450" y="3947827"/>
            <a:ext cx="382588" cy="1813666"/>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77082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1" name="Group 10"/>
          <p:cNvGrpSpPr/>
          <p:nvPr userDrawn="1"/>
        </p:nvGrpSpPr>
        <p:grpSpPr>
          <a:xfrm>
            <a:off x="449017" y="1212184"/>
            <a:ext cx="5522617" cy="1864634"/>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2"/>
                </a:rPr>
                <a:t>https://www.yammer.com/itpronetwork</a:t>
              </a:r>
              <a:r>
                <a:rPr lang="en-US" sz="1799" dirty="0">
                  <a:solidFill>
                    <a:srgbClr val="404040"/>
                  </a:solidFill>
                  <a:latin typeface="Segoe UI"/>
                </a:rPr>
                <a:t>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3"/>
                  </a:rPr>
                  <a:t>@</a:t>
                </a:r>
                <a:r>
                  <a:rPr lang="en-US" sz="1799" dirty="0" err="1">
                    <a:solidFill>
                      <a:srgbClr val="404040"/>
                    </a:solidFill>
                    <a:latin typeface="Segoe UI"/>
                    <a:hlinkClick r:id="rId3"/>
                  </a:rPr>
                  <a:t>OfficeDev</a:t>
                </a:r>
                <a:r>
                  <a:rPr lang="en-US" sz="1799" dirty="0">
                    <a:solidFill>
                      <a:srgbClr val="404040"/>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4"/>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5"/>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spc="-50" dirty="0">
                  <a:solidFill>
                    <a:srgbClr val="404040"/>
                  </a:solidFill>
                  <a:latin typeface="Segoe UI"/>
                  <a:hlinkClick r:id="rId6"/>
                </a:rPr>
                <a:t>http://</a:t>
              </a:r>
              <a:r>
                <a:rPr lang="en-US" sz="1799" dirty="0">
                  <a:solidFill>
                    <a:srgbClr val="404040"/>
                  </a:solidFill>
                  <a:latin typeface="Segoe UI"/>
                  <a:hlinkClick r:id="rId6"/>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7"/>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8"/>
                </a:rPr>
                <a:t>http://aka.ms/O365DevShow</a:t>
              </a:r>
              <a:r>
                <a:rPr lang="en-US" sz="1399" dirty="0">
                  <a:solidFill>
                    <a:srgbClr val="FFFFFF"/>
                  </a:solidFill>
                  <a:latin typeface="Segoe UI"/>
                </a:rPr>
                <a:t> </a:t>
              </a:r>
            </a:p>
          </p:txBody>
        </p:sp>
        <p:pic>
          <p:nvPicPr>
            <p:cNvPr id="203" name="Picture 202"/>
            <p:cNvPicPr>
              <a:picLocks noChangeAspect="1"/>
            </p:cNvPicPr>
            <p:nvPr/>
          </p:nvPicPr>
          <p:blipFill rotWithShape="1">
            <a:blip r:embed="rId9"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204" name="Group 203"/>
          <p:cNvGrpSpPr/>
          <p:nvPr userDrawn="1"/>
        </p:nvGrpSpPr>
        <p:grpSpPr>
          <a:xfrm>
            <a:off x="6275951" y="4916033"/>
            <a:ext cx="3780906" cy="1597853"/>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10">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73051" y="297195"/>
            <a:ext cx="11888787" cy="917575"/>
          </a:xfrm>
        </p:spPr>
        <p:txBody>
          <a:bodyPr/>
          <a:lstStyle/>
          <a:p>
            <a:r>
              <a:rPr lang="en-US" dirty="0"/>
              <a:t>Click to edit Master title style</a:t>
            </a:r>
          </a:p>
        </p:txBody>
      </p:sp>
    </p:spTree>
    <p:extLst>
      <p:ext uri="{BB962C8B-B14F-4D97-AF65-F5344CB8AC3E}">
        <p14:creationId xmlns:p14="http://schemas.microsoft.com/office/powerpoint/2010/main" val="130852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299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72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3240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7397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479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6056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9"/>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8" r:id="rId1"/>
    <p:sldLayoutId id="2147484236" r:id="rId2"/>
    <p:sldLayoutId id="2147484295" r:id="rId3"/>
    <p:sldLayoutId id="2147484240" r:id="rId4"/>
    <p:sldLayoutId id="2147484296" r:id="rId5"/>
    <p:sldLayoutId id="2147484241" r:id="rId6"/>
    <p:sldLayoutId id="2147484297" r:id="rId7"/>
    <p:sldLayoutId id="2147484244" r:id="rId8"/>
    <p:sldLayoutId id="2147484298" r:id="rId9"/>
    <p:sldLayoutId id="2147484245" r:id="rId10"/>
    <p:sldLayoutId id="2147484247" r:id="rId11"/>
    <p:sldLayoutId id="2147484300" r:id="rId12"/>
    <p:sldLayoutId id="2147484249" r:id="rId13"/>
    <p:sldLayoutId id="2147484301" r:id="rId14"/>
    <p:sldLayoutId id="2147484303" r:id="rId15"/>
    <p:sldLayoutId id="2147484304" r:id="rId16"/>
    <p:sldLayoutId id="2147484321" r:id="rId17"/>
    <p:sldLayoutId id="2147484250" r:id="rId18"/>
    <p:sldLayoutId id="2147484312" r:id="rId19"/>
    <p:sldLayoutId id="2147484313" r:id="rId20"/>
    <p:sldLayoutId id="2147484314" r:id="rId21"/>
    <p:sldLayoutId id="2147484315" r:id="rId22"/>
    <p:sldLayoutId id="2147484317" r:id="rId23"/>
    <p:sldLayoutId id="2147484316" r:id="rId24"/>
    <p:sldLayoutId id="2147484309" r:id="rId25"/>
    <p:sldLayoutId id="2147484306" r:id="rId26"/>
    <p:sldLayoutId id="2147484311" r:id="rId27"/>
    <p:sldLayoutId id="2147484307" r:id="rId28"/>
    <p:sldLayoutId id="2147484308" r:id="rId29"/>
    <p:sldLayoutId id="2147484310" r:id="rId30"/>
    <p:sldLayoutId id="2147484251" r:id="rId31"/>
    <p:sldLayoutId id="2147484252" r:id="rId32"/>
    <p:sldLayoutId id="2147484253" r:id="rId33"/>
    <p:sldLayoutId id="2147484305" r:id="rId34"/>
    <p:sldLayoutId id="2147484264" r:id="rId35"/>
    <p:sldLayoutId id="2147484254" r:id="rId36"/>
    <p:sldLayoutId id="2147484256" r:id="rId37"/>
    <p:sldLayoutId id="2147484257" r:id="rId38"/>
    <p:sldLayoutId id="2147484258" r:id="rId39"/>
    <p:sldLayoutId id="2147484259" r:id="rId40"/>
    <p:sldLayoutId id="2147484318" r:id="rId41"/>
    <p:sldLayoutId id="2147484320" r:id="rId42"/>
    <p:sldLayoutId id="2147484319" r:id="rId43"/>
    <p:sldLayoutId id="2147484260" r:id="rId44"/>
    <p:sldLayoutId id="2147484261" r:id="rId45"/>
    <p:sldLayoutId id="2147484299" r:id="rId46"/>
    <p:sldLayoutId id="2147484263"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userDrawn="1">
          <p15:clr>
            <a:srgbClr val="5ACBF0"/>
          </p15:clr>
        </p15:guide>
        <p15:guide id="2" pos="155"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userDrawn="1">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5.emf"/><Relationship Id="rId12"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image" Target="../media/image36.png"/><Relationship Id="rId10" Type="http://schemas.openxmlformats.org/officeDocument/2006/relationships/image" Target="../media/image39.png"/><Relationship Id="rId4" Type="http://schemas.openxmlformats.org/officeDocument/2006/relationships/image" Target="../media/image32.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4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hyperlink" Target="http://dev.office.com/training" TargetMode="Externa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51.emf"/><Relationship Id="rId4" Type="http://schemas.openxmlformats.org/officeDocument/2006/relationships/image" Target="../media/image50.emf"/></Relationships>
</file>

<file path=ppt/slides/_rels/slide2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openxmlformats.org/officeDocument/2006/relationships/image" Target="../media/image13.emf"/><Relationship Id="rId11" Type="http://schemas.openxmlformats.org/officeDocument/2006/relationships/image" Target="../media/image15.png"/><Relationship Id="rId5" Type="http://schemas.openxmlformats.org/officeDocument/2006/relationships/image" Target="../media/image12.emf"/><Relationship Id="rId10" Type="http://schemas.openxmlformats.org/officeDocument/2006/relationships/image" Target="../media/image14.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0" name="Group 299"/>
          <p:cNvGrpSpPr/>
          <p:nvPr/>
        </p:nvGrpSpPr>
        <p:grpSpPr>
          <a:xfrm>
            <a:off x="5654904" y="1253442"/>
            <a:ext cx="5022415" cy="4211531"/>
            <a:chOff x="5654676" y="1252538"/>
            <a:chExt cx="5024436" cy="4213226"/>
          </a:xfrm>
        </p:grpSpPr>
        <p:grpSp>
          <p:nvGrpSpPr>
            <p:cNvPr id="297" name="Group 296"/>
            <p:cNvGrpSpPr/>
            <p:nvPr/>
          </p:nvGrpSpPr>
          <p:grpSpPr>
            <a:xfrm>
              <a:off x="9685338" y="2705101"/>
              <a:ext cx="993774" cy="1214438"/>
              <a:chOff x="9685338" y="2705101"/>
              <a:chExt cx="993774" cy="1214438"/>
            </a:xfrm>
          </p:grpSpPr>
          <p:sp>
            <p:nvSpPr>
              <p:cNvPr id="264"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5"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6"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7"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8"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9"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0"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1"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grpSp>
        <p:grpSp>
          <p:nvGrpSpPr>
            <p:cNvPr id="296" name="Group 295"/>
            <p:cNvGrpSpPr/>
            <p:nvPr/>
          </p:nvGrpSpPr>
          <p:grpSpPr>
            <a:xfrm>
              <a:off x="6997700" y="1252538"/>
              <a:ext cx="2908300" cy="1195388"/>
              <a:chOff x="6997700" y="1252538"/>
              <a:chExt cx="2908300" cy="1195388"/>
            </a:xfrm>
          </p:grpSpPr>
          <p:sp>
            <p:nvSpPr>
              <p:cNvPr id="252"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3"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4"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5"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6"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7"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8"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9"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0"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1"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2"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3"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2"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3"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4"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5"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grpSp>
        <p:grpSp>
          <p:nvGrpSpPr>
            <p:cNvPr id="298" name="Group 297"/>
            <p:cNvGrpSpPr/>
            <p:nvPr/>
          </p:nvGrpSpPr>
          <p:grpSpPr>
            <a:xfrm>
              <a:off x="5654676" y="2908301"/>
              <a:ext cx="681036" cy="809625"/>
              <a:chOff x="5654676" y="2908301"/>
              <a:chExt cx="681036" cy="809625"/>
            </a:xfrm>
          </p:grpSpPr>
          <p:sp>
            <p:nvSpPr>
              <p:cNvPr id="276"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7"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8"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9"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grpSp>
        <p:grpSp>
          <p:nvGrpSpPr>
            <p:cNvPr id="299" name="Group 298"/>
            <p:cNvGrpSpPr/>
            <p:nvPr/>
          </p:nvGrpSpPr>
          <p:grpSpPr>
            <a:xfrm>
              <a:off x="6481763" y="4656138"/>
              <a:ext cx="1308100" cy="809626"/>
              <a:chOff x="6481763" y="4656138"/>
              <a:chExt cx="1308100" cy="809626"/>
            </a:xfrm>
          </p:grpSpPr>
          <p:sp>
            <p:nvSpPr>
              <p:cNvPr id="280"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81"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82"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83"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84"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85"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86"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87"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grpSp>
      </p:grpSp>
      <p:sp>
        <p:nvSpPr>
          <p:cNvPr id="171" name="Freeform 5" hidden="1"/>
          <p:cNvSpPr>
            <a:spLocks noEditPoints="1"/>
          </p:cNvSpPr>
          <p:nvPr/>
        </p:nvSpPr>
        <p:spPr bwMode="auto">
          <a:xfrm>
            <a:off x="6096049" y="2300770"/>
            <a:ext cx="4893881" cy="4414649"/>
          </a:xfrm>
          <a:custGeom>
            <a:avLst/>
            <a:gdLst>
              <a:gd name="T0" fmla="*/ 182 w 266"/>
              <a:gd name="T1" fmla="*/ 112 h 240"/>
              <a:gd name="T2" fmla="*/ 204 w 266"/>
              <a:gd name="T3" fmla="*/ 105 h 240"/>
              <a:gd name="T4" fmla="*/ 173 w 266"/>
              <a:gd name="T5" fmla="*/ 72 h 240"/>
              <a:gd name="T6" fmla="*/ 163 w 266"/>
              <a:gd name="T7" fmla="*/ 70 h 240"/>
              <a:gd name="T8" fmla="*/ 166 w 266"/>
              <a:gd name="T9" fmla="*/ 50 h 240"/>
              <a:gd name="T10" fmla="*/ 167 w 266"/>
              <a:gd name="T11" fmla="*/ 43 h 240"/>
              <a:gd name="T12" fmla="*/ 166 w 266"/>
              <a:gd name="T13" fmla="*/ 30 h 240"/>
              <a:gd name="T14" fmla="*/ 156 w 266"/>
              <a:gd name="T15" fmla="*/ 0 h 240"/>
              <a:gd name="T16" fmla="*/ 30 w 266"/>
              <a:gd name="T17" fmla="*/ 84 h 240"/>
              <a:gd name="T18" fmla="*/ 80 w 266"/>
              <a:gd name="T19" fmla="*/ 94 h 240"/>
              <a:gd name="T20" fmla="*/ 71 w 266"/>
              <a:gd name="T21" fmla="*/ 107 h 240"/>
              <a:gd name="T22" fmla="*/ 114 w 266"/>
              <a:gd name="T23" fmla="*/ 112 h 240"/>
              <a:gd name="T24" fmla="*/ 0 w 266"/>
              <a:gd name="T25" fmla="*/ 131 h 240"/>
              <a:gd name="T26" fmla="*/ 10 w 266"/>
              <a:gd name="T27" fmla="*/ 139 h 240"/>
              <a:gd name="T28" fmla="*/ 113 w 266"/>
              <a:gd name="T29" fmla="*/ 123 h 240"/>
              <a:gd name="T30" fmla="*/ 114 w 266"/>
              <a:gd name="T31" fmla="*/ 124 h 240"/>
              <a:gd name="T32" fmla="*/ 115 w 266"/>
              <a:gd name="T33" fmla="*/ 126 h 240"/>
              <a:gd name="T34" fmla="*/ 118 w 266"/>
              <a:gd name="T35" fmla="*/ 127 h 240"/>
              <a:gd name="T36" fmla="*/ 117 w 266"/>
              <a:gd name="T37" fmla="*/ 128 h 240"/>
              <a:gd name="T38" fmla="*/ 114 w 266"/>
              <a:gd name="T39" fmla="*/ 139 h 240"/>
              <a:gd name="T40" fmla="*/ 114 w 266"/>
              <a:gd name="T41" fmla="*/ 141 h 240"/>
              <a:gd name="T42" fmla="*/ 116 w 266"/>
              <a:gd name="T43" fmla="*/ 142 h 240"/>
              <a:gd name="T44" fmla="*/ 120 w 266"/>
              <a:gd name="T45" fmla="*/ 143 h 240"/>
              <a:gd name="T46" fmla="*/ 122 w 266"/>
              <a:gd name="T47" fmla="*/ 155 h 240"/>
              <a:gd name="T48" fmla="*/ 123 w 266"/>
              <a:gd name="T49" fmla="*/ 162 h 240"/>
              <a:gd name="T50" fmla="*/ 110 w 266"/>
              <a:gd name="T51" fmla="*/ 173 h 240"/>
              <a:gd name="T52" fmla="*/ 110 w 266"/>
              <a:gd name="T53" fmla="*/ 174 h 240"/>
              <a:gd name="T54" fmla="*/ 111 w 266"/>
              <a:gd name="T55" fmla="*/ 175 h 240"/>
              <a:gd name="T56" fmla="*/ 112 w 266"/>
              <a:gd name="T57" fmla="*/ 177 h 240"/>
              <a:gd name="T58" fmla="*/ 114 w 266"/>
              <a:gd name="T59" fmla="*/ 178 h 240"/>
              <a:gd name="T60" fmla="*/ 116 w 266"/>
              <a:gd name="T61" fmla="*/ 178 h 240"/>
              <a:gd name="T62" fmla="*/ 122 w 266"/>
              <a:gd name="T63" fmla="*/ 179 h 240"/>
              <a:gd name="T64" fmla="*/ 123 w 266"/>
              <a:gd name="T65" fmla="*/ 235 h 240"/>
              <a:gd name="T66" fmla="*/ 141 w 266"/>
              <a:gd name="T67" fmla="*/ 229 h 240"/>
              <a:gd name="T68" fmla="*/ 154 w 266"/>
              <a:gd name="T69" fmla="*/ 229 h 240"/>
              <a:gd name="T70" fmla="*/ 171 w 266"/>
              <a:gd name="T71" fmla="*/ 235 h 240"/>
              <a:gd name="T72" fmla="*/ 173 w 266"/>
              <a:gd name="T73" fmla="*/ 179 h 240"/>
              <a:gd name="T74" fmla="*/ 179 w 266"/>
              <a:gd name="T75" fmla="*/ 178 h 240"/>
              <a:gd name="T76" fmla="*/ 181 w 266"/>
              <a:gd name="T77" fmla="*/ 178 h 240"/>
              <a:gd name="T78" fmla="*/ 183 w 266"/>
              <a:gd name="T79" fmla="*/ 177 h 240"/>
              <a:gd name="T80" fmla="*/ 184 w 266"/>
              <a:gd name="T81" fmla="*/ 175 h 240"/>
              <a:gd name="T82" fmla="*/ 185 w 266"/>
              <a:gd name="T83" fmla="*/ 174 h 240"/>
              <a:gd name="T84" fmla="*/ 185 w 266"/>
              <a:gd name="T85" fmla="*/ 173 h 240"/>
              <a:gd name="T86" fmla="*/ 172 w 266"/>
              <a:gd name="T87" fmla="*/ 162 h 240"/>
              <a:gd name="T88" fmla="*/ 173 w 266"/>
              <a:gd name="T89" fmla="*/ 155 h 240"/>
              <a:gd name="T90" fmla="*/ 175 w 266"/>
              <a:gd name="T91" fmla="*/ 143 h 240"/>
              <a:gd name="T92" fmla="*/ 179 w 266"/>
              <a:gd name="T93" fmla="*/ 142 h 240"/>
              <a:gd name="T94" fmla="*/ 181 w 266"/>
              <a:gd name="T95" fmla="*/ 141 h 240"/>
              <a:gd name="T96" fmla="*/ 182 w 266"/>
              <a:gd name="T97" fmla="*/ 139 h 240"/>
              <a:gd name="T98" fmla="*/ 175 w 266"/>
              <a:gd name="T99" fmla="*/ 128 h 240"/>
              <a:gd name="T100" fmla="*/ 179 w 266"/>
              <a:gd name="T101" fmla="*/ 127 h 240"/>
              <a:gd name="T102" fmla="*/ 181 w 266"/>
              <a:gd name="T103" fmla="*/ 125 h 240"/>
              <a:gd name="T104" fmla="*/ 182 w 266"/>
              <a:gd name="T105" fmla="*/ 124 h 240"/>
              <a:gd name="T106" fmla="*/ 257 w 266"/>
              <a:gd name="T107" fmla="*/ 139 h 240"/>
              <a:gd name="T108" fmla="*/ 266 w 266"/>
              <a:gd name="T109" fmla="*/ 131 h 240"/>
              <a:gd name="T110" fmla="*/ 143 w 266"/>
              <a:gd name="T111" fmla="*/ 220 h 240"/>
              <a:gd name="T112" fmla="*/ 143 w 266"/>
              <a:gd name="T113" fmla="*/ 179 h 240"/>
              <a:gd name="T114" fmla="*/ 152 w 266"/>
              <a:gd name="T115" fmla="*/ 17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240">
                <a:moveTo>
                  <a:pt x="247" y="112"/>
                </a:moveTo>
                <a:cubicBezTo>
                  <a:pt x="182" y="112"/>
                  <a:pt x="182" y="112"/>
                  <a:pt x="182" y="112"/>
                </a:cubicBezTo>
                <a:cubicBezTo>
                  <a:pt x="182" y="112"/>
                  <a:pt x="182" y="112"/>
                  <a:pt x="182" y="112"/>
                </a:cubicBezTo>
                <a:cubicBezTo>
                  <a:pt x="201" y="112"/>
                  <a:pt x="201" y="112"/>
                  <a:pt x="201" y="112"/>
                </a:cubicBezTo>
                <a:cubicBezTo>
                  <a:pt x="201" y="112"/>
                  <a:pt x="202" y="112"/>
                  <a:pt x="202" y="111"/>
                </a:cubicBezTo>
                <a:cubicBezTo>
                  <a:pt x="204" y="109"/>
                  <a:pt x="205" y="107"/>
                  <a:pt x="204" y="105"/>
                </a:cubicBezTo>
                <a:cubicBezTo>
                  <a:pt x="204" y="101"/>
                  <a:pt x="202" y="96"/>
                  <a:pt x="197" y="91"/>
                </a:cubicBezTo>
                <a:cubicBezTo>
                  <a:pt x="189" y="83"/>
                  <a:pt x="177" y="71"/>
                  <a:pt x="174" y="72"/>
                </a:cubicBezTo>
                <a:cubicBezTo>
                  <a:pt x="174" y="72"/>
                  <a:pt x="173" y="72"/>
                  <a:pt x="173" y="72"/>
                </a:cubicBezTo>
                <a:cubicBezTo>
                  <a:pt x="172" y="72"/>
                  <a:pt x="171" y="71"/>
                  <a:pt x="170" y="71"/>
                </a:cubicBezTo>
                <a:cubicBezTo>
                  <a:pt x="167" y="71"/>
                  <a:pt x="167" y="71"/>
                  <a:pt x="167" y="71"/>
                </a:cubicBezTo>
                <a:cubicBezTo>
                  <a:pt x="163" y="70"/>
                  <a:pt x="163" y="70"/>
                  <a:pt x="163" y="70"/>
                </a:cubicBezTo>
                <a:cubicBezTo>
                  <a:pt x="163" y="55"/>
                  <a:pt x="163" y="55"/>
                  <a:pt x="163" y="55"/>
                </a:cubicBezTo>
                <a:cubicBezTo>
                  <a:pt x="164" y="53"/>
                  <a:pt x="165" y="52"/>
                  <a:pt x="165" y="50"/>
                </a:cubicBezTo>
                <a:cubicBezTo>
                  <a:pt x="166" y="50"/>
                  <a:pt x="166" y="50"/>
                  <a:pt x="166" y="50"/>
                </a:cubicBezTo>
                <a:cubicBezTo>
                  <a:pt x="166" y="50"/>
                  <a:pt x="167" y="50"/>
                  <a:pt x="167" y="49"/>
                </a:cubicBezTo>
                <a:cubicBezTo>
                  <a:pt x="168" y="44"/>
                  <a:pt x="168" y="44"/>
                  <a:pt x="168" y="44"/>
                </a:cubicBezTo>
                <a:cubicBezTo>
                  <a:pt x="168" y="44"/>
                  <a:pt x="168" y="43"/>
                  <a:pt x="167" y="43"/>
                </a:cubicBezTo>
                <a:cubicBezTo>
                  <a:pt x="167" y="43"/>
                  <a:pt x="167" y="43"/>
                  <a:pt x="167" y="43"/>
                </a:cubicBezTo>
                <a:cubicBezTo>
                  <a:pt x="167" y="43"/>
                  <a:pt x="166" y="43"/>
                  <a:pt x="166" y="43"/>
                </a:cubicBezTo>
                <a:cubicBezTo>
                  <a:pt x="167" y="38"/>
                  <a:pt x="168" y="34"/>
                  <a:pt x="166" y="30"/>
                </a:cubicBezTo>
                <a:cubicBezTo>
                  <a:pt x="166" y="28"/>
                  <a:pt x="165" y="25"/>
                  <a:pt x="163" y="23"/>
                </a:cubicBezTo>
                <a:cubicBezTo>
                  <a:pt x="163" y="5"/>
                  <a:pt x="163" y="5"/>
                  <a:pt x="163" y="5"/>
                </a:cubicBezTo>
                <a:cubicBezTo>
                  <a:pt x="163" y="3"/>
                  <a:pt x="160" y="0"/>
                  <a:pt x="156" y="0"/>
                </a:cubicBezTo>
                <a:cubicBezTo>
                  <a:pt x="37" y="0"/>
                  <a:pt x="37" y="0"/>
                  <a:pt x="37" y="0"/>
                </a:cubicBezTo>
                <a:cubicBezTo>
                  <a:pt x="33" y="0"/>
                  <a:pt x="30" y="3"/>
                  <a:pt x="30" y="5"/>
                </a:cubicBezTo>
                <a:cubicBezTo>
                  <a:pt x="30" y="84"/>
                  <a:pt x="30" y="84"/>
                  <a:pt x="30" y="84"/>
                </a:cubicBezTo>
                <a:cubicBezTo>
                  <a:pt x="30" y="87"/>
                  <a:pt x="33" y="90"/>
                  <a:pt x="37" y="90"/>
                </a:cubicBezTo>
                <a:cubicBezTo>
                  <a:pt x="80" y="90"/>
                  <a:pt x="80" y="90"/>
                  <a:pt x="80" y="90"/>
                </a:cubicBezTo>
                <a:cubicBezTo>
                  <a:pt x="80" y="94"/>
                  <a:pt x="80" y="94"/>
                  <a:pt x="80" y="94"/>
                </a:cubicBezTo>
                <a:cubicBezTo>
                  <a:pt x="80" y="104"/>
                  <a:pt x="80" y="104"/>
                  <a:pt x="80" y="104"/>
                </a:cubicBezTo>
                <a:cubicBezTo>
                  <a:pt x="74" y="104"/>
                  <a:pt x="74" y="104"/>
                  <a:pt x="74" y="104"/>
                </a:cubicBezTo>
                <a:cubicBezTo>
                  <a:pt x="72" y="104"/>
                  <a:pt x="71" y="105"/>
                  <a:pt x="71" y="107"/>
                </a:cubicBezTo>
                <a:cubicBezTo>
                  <a:pt x="71" y="112"/>
                  <a:pt x="71" y="112"/>
                  <a:pt x="71" y="112"/>
                </a:cubicBezTo>
                <a:cubicBezTo>
                  <a:pt x="94" y="112"/>
                  <a:pt x="94" y="112"/>
                  <a:pt x="94" y="112"/>
                </a:cubicBezTo>
                <a:cubicBezTo>
                  <a:pt x="114" y="112"/>
                  <a:pt x="114" y="112"/>
                  <a:pt x="114" y="112"/>
                </a:cubicBezTo>
                <a:cubicBezTo>
                  <a:pt x="114" y="112"/>
                  <a:pt x="114" y="112"/>
                  <a:pt x="114" y="112"/>
                </a:cubicBezTo>
                <a:cubicBezTo>
                  <a:pt x="20" y="112"/>
                  <a:pt x="20" y="112"/>
                  <a:pt x="20" y="112"/>
                </a:cubicBezTo>
                <a:cubicBezTo>
                  <a:pt x="9" y="112"/>
                  <a:pt x="0" y="120"/>
                  <a:pt x="0" y="131"/>
                </a:cubicBezTo>
                <a:cubicBezTo>
                  <a:pt x="0" y="224"/>
                  <a:pt x="0" y="224"/>
                  <a:pt x="0" y="224"/>
                </a:cubicBezTo>
                <a:cubicBezTo>
                  <a:pt x="10" y="224"/>
                  <a:pt x="10" y="224"/>
                  <a:pt x="10" y="224"/>
                </a:cubicBezTo>
                <a:cubicBezTo>
                  <a:pt x="10" y="139"/>
                  <a:pt x="10" y="139"/>
                  <a:pt x="10" y="139"/>
                </a:cubicBezTo>
                <a:cubicBezTo>
                  <a:pt x="10" y="130"/>
                  <a:pt x="19" y="122"/>
                  <a:pt x="29" y="122"/>
                </a:cubicBezTo>
                <a:cubicBezTo>
                  <a:pt x="113" y="122"/>
                  <a:pt x="113" y="122"/>
                  <a:pt x="113" y="122"/>
                </a:cubicBezTo>
                <a:cubicBezTo>
                  <a:pt x="113" y="122"/>
                  <a:pt x="113" y="123"/>
                  <a:pt x="113" y="123"/>
                </a:cubicBezTo>
                <a:cubicBezTo>
                  <a:pt x="113" y="123"/>
                  <a:pt x="113" y="123"/>
                  <a:pt x="114" y="124"/>
                </a:cubicBezTo>
                <a:cubicBezTo>
                  <a:pt x="114" y="124"/>
                  <a:pt x="114" y="124"/>
                  <a:pt x="114" y="124"/>
                </a:cubicBezTo>
                <a:cubicBezTo>
                  <a:pt x="114" y="124"/>
                  <a:pt x="114" y="124"/>
                  <a:pt x="114" y="124"/>
                </a:cubicBezTo>
                <a:cubicBezTo>
                  <a:pt x="114" y="124"/>
                  <a:pt x="114" y="125"/>
                  <a:pt x="115" y="125"/>
                </a:cubicBezTo>
                <a:cubicBezTo>
                  <a:pt x="115" y="125"/>
                  <a:pt x="115" y="125"/>
                  <a:pt x="115" y="126"/>
                </a:cubicBezTo>
                <a:cubicBezTo>
                  <a:pt x="115" y="126"/>
                  <a:pt x="115" y="126"/>
                  <a:pt x="115" y="126"/>
                </a:cubicBezTo>
                <a:cubicBezTo>
                  <a:pt x="115" y="126"/>
                  <a:pt x="116" y="126"/>
                  <a:pt x="116" y="127"/>
                </a:cubicBezTo>
                <a:cubicBezTo>
                  <a:pt x="116" y="127"/>
                  <a:pt x="116" y="127"/>
                  <a:pt x="116" y="127"/>
                </a:cubicBezTo>
                <a:cubicBezTo>
                  <a:pt x="117" y="127"/>
                  <a:pt x="117" y="127"/>
                  <a:pt x="118" y="127"/>
                </a:cubicBezTo>
                <a:cubicBezTo>
                  <a:pt x="118" y="127"/>
                  <a:pt x="118" y="128"/>
                  <a:pt x="118" y="128"/>
                </a:cubicBezTo>
                <a:cubicBezTo>
                  <a:pt x="119" y="128"/>
                  <a:pt x="119" y="128"/>
                  <a:pt x="120" y="128"/>
                </a:cubicBezTo>
                <a:cubicBezTo>
                  <a:pt x="119" y="128"/>
                  <a:pt x="118" y="128"/>
                  <a:pt x="117" y="128"/>
                </a:cubicBezTo>
                <a:cubicBezTo>
                  <a:pt x="115" y="129"/>
                  <a:pt x="113" y="131"/>
                  <a:pt x="113" y="133"/>
                </a:cubicBezTo>
                <a:cubicBezTo>
                  <a:pt x="113" y="138"/>
                  <a:pt x="113" y="138"/>
                  <a:pt x="113" y="138"/>
                </a:cubicBezTo>
                <a:cubicBezTo>
                  <a:pt x="113" y="138"/>
                  <a:pt x="113" y="139"/>
                  <a:pt x="114" y="139"/>
                </a:cubicBezTo>
                <a:cubicBezTo>
                  <a:pt x="113" y="139"/>
                  <a:pt x="113" y="139"/>
                  <a:pt x="113" y="139"/>
                </a:cubicBezTo>
                <a:cubicBezTo>
                  <a:pt x="114" y="139"/>
                  <a:pt x="114" y="140"/>
                  <a:pt x="114" y="140"/>
                </a:cubicBezTo>
                <a:cubicBezTo>
                  <a:pt x="114" y="140"/>
                  <a:pt x="114" y="141"/>
                  <a:pt x="114" y="141"/>
                </a:cubicBezTo>
                <a:cubicBezTo>
                  <a:pt x="114" y="141"/>
                  <a:pt x="115" y="141"/>
                  <a:pt x="115" y="141"/>
                </a:cubicBezTo>
                <a:cubicBezTo>
                  <a:pt x="115" y="141"/>
                  <a:pt x="115" y="142"/>
                  <a:pt x="116" y="142"/>
                </a:cubicBezTo>
                <a:cubicBezTo>
                  <a:pt x="116" y="142"/>
                  <a:pt x="116" y="142"/>
                  <a:pt x="116" y="142"/>
                </a:cubicBezTo>
                <a:cubicBezTo>
                  <a:pt x="117" y="143"/>
                  <a:pt x="117" y="143"/>
                  <a:pt x="118" y="143"/>
                </a:cubicBezTo>
                <a:cubicBezTo>
                  <a:pt x="118" y="143"/>
                  <a:pt x="118" y="143"/>
                  <a:pt x="118" y="143"/>
                </a:cubicBezTo>
                <a:cubicBezTo>
                  <a:pt x="119" y="143"/>
                  <a:pt x="119" y="143"/>
                  <a:pt x="120" y="143"/>
                </a:cubicBezTo>
                <a:cubicBezTo>
                  <a:pt x="122" y="143"/>
                  <a:pt x="122" y="143"/>
                  <a:pt x="122" y="143"/>
                </a:cubicBezTo>
                <a:cubicBezTo>
                  <a:pt x="122" y="155"/>
                  <a:pt x="122" y="155"/>
                  <a:pt x="122" y="155"/>
                </a:cubicBezTo>
                <a:cubicBezTo>
                  <a:pt x="122" y="155"/>
                  <a:pt x="122" y="155"/>
                  <a:pt x="122" y="155"/>
                </a:cubicBezTo>
                <a:cubicBezTo>
                  <a:pt x="122" y="156"/>
                  <a:pt x="122" y="156"/>
                  <a:pt x="122" y="157"/>
                </a:cubicBezTo>
                <a:cubicBezTo>
                  <a:pt x="122" y="159"/>
                  <a:pt x="122" y="160"/>
                  <a:pt x="123" y="161"/>
                </a:cubicBezTo>
                <a:cubicBezTo>
                  <a:pt x="123" y="162"/>
                  <a:pt x="123" y="162"/>
                  <a:pt x="123" y="162"/>
                </a:cubicBezTo>
                <a:cubicBezTo>
                  <a:pt x="118" y="162"/>
                  <a:pt x="118" y="162"/>
                  <a:pt x="118" y="162"/>
                </a:cubicBezTo>
                <a:cubicBezTo>
                  <a:pt x="114" y="162"/>
                  <a:pt x="110" y="165"/>
                  <a:pt x="110" y="167"/>
                </a:cubicBezTo>
                <a:cubicBezTo>
                  <a:pt x="110" y="173"/>
                  <a:pt x="110" y="173"/>
                  <a:pt x="110" y="173"/>
                </a:cubicBezTo>
                <a:cubicBezTo>
                  <a:pt x="110" y="174"/>
                  <a:pt x="110" y="174"/>
                  <a:pt x="110" y="174"/>
                </a:cubicBezTo>
                <a:cubicBezTo>
                  <a:pt x="110" y="174"/>
                  <a:pt x="110" y="174"/>
                  <a:pt x="110" y="174"/>
                </a:cubicBezTo>
                <a:cubicBezTo>
                  <a:pt x="110" y="174"/>
                  <a:pt x="110" y="174"/>
                  <a:pt x="110" y="174"/>
                </a:cubicBezTo>
                <a:cubicBezTo>
                  <a:pt x="110" y="174"/>
                  <a:pt x="110" y="174"/>
                  <a:pt x="110" y="175"/>
                </a:cubicBezTo>
                <a:cubicBezTo>
                  <a:pt x="110" y="175"/>
                  <a:pt x="111" y="175"/>
                  <a:pt x="111" y="175"/>
                </a:cubicBezTo>
                <a:cubicBezTo>
                  <a:pt x="111" y="175"/>
                  <a:pt x="111" y="175"/>
                  <a:pt x="111" y="175"/>
                </a:cubicBezTo>
                <a:cubicBezTo>
                  <a:pt x="111" y="176"/>
                  <a:pt x="111" y="176"/>
                  <a:pt x="111" y="176"/>
                </a:cubicBezTo>
                <a:cubicBezTo>
                  <a:pt x="111" y="176"/>
                  <a:pt x="111" y="176"/>
                  <a:pt x="112" y="176"/>
                </a:cubicBezTo>
                <a:cubicBezTo>
                  <a:pt x="112" y="176"/>
                  <a:pt x="112" y="177"/>
                  <a:pt x="112" y="177"/>
                </a:cubicBezTo>
                <a:cubicBezTo>
                  <a:pt x="112" y="177"/>
                  <a:pt x="112" y="177"/>
                  <a:pt x="113" y="177"/>
                </a:cubicBezTo>
                <a:cubicBezTo>
                  <a:pt x="113" y="177"/>
                  <a:pt x="113" y="177"/>
                  <a:pt x="113" y="177"/>
                </a:cubicBezTo>
                <a:cubicBezTo>
                  <a:pt x="113" y="178"/>
                  <a:pt x="114" y="178"/>
                  <a:pt x="114" y="178"/>
                </a:cubicBezTo>
                <a:cubicBezTo>
                  <a:pt x="114" y="178"/>
                  <a:pt x="114" y="178"/>
                  <a:pt x="115" y="178"/>
                </a:cubicBezTo>
                <a:cubicBezTo>
                  <a:pt x="115" y="178"/>
                  <a:pt x="115" y="178"/>
                  <a:pt x="115" y="178"/>
                </a:cubicBezTo>
                <a:cubicBezTo>
                  <a:pt x="115" y="178"/>
                  <a:pt x="116" y="178"/>
                  <a:pt x="116" y="178"/>
                </a:cubicBezTo>
                <a:cubicBezTo>
                  <a:pt x="116" y="178"/>
                  <a:pt x="116" y="178"/>
                  <a:pt x="117" y="178"/>
                </a:cubicBezTo>
                <a:cubicBezTo>
                  <a:pt x="117" y="178"/>
                  <a:pt x="118" y="179"/>
                  <a:pt x="118" y="179"/>
                </a:cubicBezTo>
                <a:cubicBezTo>
                  <a:pt x="122" y="179"/>
                  <a:pt x="122" y="179"/>
                  <a:pt x="122" y="179"/>
                </a:cubicBezTo>
                <a:cubicBezTo>
                  <a:pt x="122" y="229"/>
                  <a:pt x="122" y="229"/>
                  <a:pt x="122" y="229"/>
                </a:cubicBezTo>
                <a:cubicBezTo>
                  <a:pt x="122" y="230"/>
                  <a:pt x="123" y="232"/>
                  <a:pt x="123" y="233"/>
                </a:cubicBezTo>
                <a:cubicBezTo>
                  <a:pt x="123" y="234"/>
                  <a:pt x="123" y="234"/>
                  <a:pt x="123" y="235"/>
                </a:cubicBezTo>
                <a:cubicBezTo>
                  <a:pt x="123" y="238"/>
                  <a:pt x="125" y="240"/>
                  <a:pt x="128" y="240"/>
                </a:cubicBezTo>
                <a:cubicBezTo>
                  <a:pt x="130" y="240"/>
                  <a:pt x="132" y="239"/>
                  <a:pt x="133" y="238"/>
                </a:cubicBezTo>
                <a:cubicBezTo>
                  <a:pt x="138" y="237"/>
                  <a:pt x="141" y="233"/>
                  <a:pt x="141" y="229"/>
                </a:cubicBezTo>
                <a:cubicBezTo>
                  <a:pt x="141" y="224"/>
                  <a:pt x="141" y="224"/>
                  <a:pt x="141" y="224"/>
                </a:cubicBezTo>
                <a:cubicBezTo>
                  <a:pt x="154" y="224"/>
                  <a:pt x="154" y="224"/>
                  <a:pt x="154" y="224"/>
                </a:cubicBezTo>
                <a:cubicBezTo>
                  <a:pt x="154" y="229"/>
                  <a:pt x="154" y="229"/>
                  <a:pt x="154" y="229"/>
                </a:cubicBezTo>
                <a:cubicBezTo>
                  <a:pt x="154" y="233"/>
                  <a:pt x="157" y="236"/>
                  <a:pt x="161" y="237"/>
                </a:cubicBezTo>
                <a:cubicBezTo>
                  <a:pt x="162" y="239"/>
                  <a:pt x="164" y="240"/>
                  <a:pt x="166" y="240"/>
                </a:cubicBezTo>
                <a:cubicBezTo>
                  <a:pt x="169" y="240"/>
                  <a:pt x="171" y="238"/>
                  <a:pt x="171" y="235"/>
                </a:cubicBezTo>
                <a:cubicBezTo>
                  <a:pt x="171" y="234"/>
                  <a:pt x="171" y="234"/>
                  <a:pt x="171" y="234"/>
                </a:cubicBezTo>
                <a:cubicBezTo>
                  <a:pt x="172" y="233"/>
                  <a:pt x="173" y="231"/>
                  <a:pt x="173" y="229"/>
                </a:cubicBezTo>
                <a:cubicBezTo>
                  <a:pt x="173" y="179"/>
                  <a:pt x="173" y="179"/>
                  <a:pt x="173" y="179"/>
                </a:cubicBezTo>
                <a:cubicBezTo>
                  <a:pt x="177" y="179"/>
                  <a:pt x="177" y="179"/>
                  <a:pt x="177" y="179"/>
                </a:cubicBezTo>
                <a:cubicBezTo>
                  <a:pt x="177" y="179"/>
                  <a:pt x="178" y="178"/>
                  <a:pt x="179" y="178"/>
                </a:cubicBezTo>
                <a:cubicBezTo>
                  <a:pt x="179" y="178"/>
                  <a:pt x="179" y="178"/>
                  <a:pt x="179" y="178"/>
                </a:cubicBezTo>
                <a:cubicBezTo>
                  <a:pt x="179" y="178"/>
                  <a:pt x="180" y="178"/>
                  <a:pt x="180" y="178"/>
                </a:cubicBezTo>
                <a:cubicBezTo>
                  <a:pt x="180" y="178"/>
                  <a:pt x="180" y="178"/>
                  <a:pt x="181" y="178"/>
                </a:cubicBezTo>
                <a:cubicBezTo>
                  <a:pt x="181" y="178"/>
                  <a:pt x="181" y="178"/>
                  <a:pt x="181" y="178"/>
                </a:cubicBezTo>
                <a:cubicBezTo>
                  <a:pt x="181" y="178"/>
                  <a:pt x="182" y="178"/>
                  <a:pt x="182" y="177"/>
                </a:cubicBezTo>
                <a:cubicBezTo>
                  <a:pt x="182" y="177"/>
                  <a:pt x="182" y="177"/>
                  <a:pt x="182" y="177"/>
                </a:cubicBezTo>
                <a:cubicBezTo>
                  <a:pt x="183" y="177"/>
                  <a:pt x="183" y="177"/>
                  <a:pt x="183" y="177"/>
                </a:cubicBezTo>
                <a:cubicBezTo>
                  <a:pt x="183" y="177"/>
                  <a:pt x="183" y="176"/>
                  <a:pt x="183" y="176"/>
                </a:cubicBezTo>
                <a:cubicBezTo>
                  <a:pt x="184" y="176"/>
                  <a:pt x="184" y="176"/>
                  <a:pt x="184" y="176"/>
                </a:cubicBezTo>
                <a:cubicBezTo>
                  <a:pt x="184" y="176"/>
                  <a:pt x="184" y="176"/>
                  <a:pt x="184" y="175"/>
                </a:cubicBezTo>
                <a:cubicBezTo>
                  <a:pt x="184" y="175"/>
                  <a:pt x="184" y="175"/>
                  <a:pt x="184" y="175"/>
                </a:cubicBezTo>
                <a:cubicBezTo>
                  <a:pt x="184" y="175"/>
                  <a:pt x="185" y="175"/>
                  <a:pt x="185" y="175"/>
                </a:cubicBezTo>
                <a:cubicBezTo>
                  <a:pt x="185" y="174"/>
                  <a:pt x="185" y="174"/>
                  <a:pt x="185" y="174"/>
                </a:cubicBezTo>
                <a:cubicBezTo>
                  <a:pt x="185" y="174"/>
                  <a:pt x="185" y="174"/>
                  <a:pt x="185" y="174"/>
                </a:cubicBezTo>
                <a:cubicBezTo>
                  <a:pt x="185" y="174"/>
                  <a:pt x="185" y="174"/>
                  <a:pt x="185" y="174"/>
                </a:cubicBezTo>
                <a:cubicBezTo>
                  <a:pt x="185" y="174"/>
                  <a:pt x="185" y="174"/>
                  <a:pt x="185" y="173"/>
                </a:cubicBezTo>
                <a:cubicBezTo>
                  <a:pt x="185" y="167"/>
                  <a:pt x="185" y="167"/>
                  <a:pt x="185" y="167"/>
                </a:cubicBezTo>
                <a:cubicBezTo>
                  <a:pt x="185" y="165"/>
                  <a:pt x="181" y="162"/>
                  <a:pt x="177" y="162"/>
                </a:cubicBezTo>
                <a:cubicBezTo>
                  <a:pt x="172" y="162"/>
                  <a:pt x="172" y="162"/>
                  <a:pt x="172" y="162"/>
                </a:cubicBezTo>
                <a:cubicBezTo>
                  <a:pt x="172" y="162"/>
                  <a:pt x="172" y="162"/>
                  <a:pt x="171" y="161"/>
                </a:cubicBezTo>
                <a:cubicBezTo>
                  <a:pt x="173" y="160"/>
                  <a:pt x="173" y="159"/>
                  <a:pt x="173" y="157"/>
                </a:cubicBezTo>
                <a:cubicBezTo>
                  <a:pt x="173" y="156"/>
                  <a:pt x="173" y="155"/>
                  <a:pt x="173" y="155"/>
                </a:cubicBezTo>
                <a:cubicBezTo>
                  <a:pt x="174" y="155"/>
                  <a:pt x="174" y="155"/>
                  <a:pt x="174" y="155"/>
                </a:cubicBezTo>
                <a:cubicBezTo>
                  <a:pt x="174" y="143"/>
                  <a:pt x="174" y="143"/>
                  <a:pt x="174" y="143"/>
                </a:cubicBezTo>
                <a:cubicBezTo>
                  <a:pt x="175" y="143"/>
                  <a:pt x="175" y="143"/>
                  <a:pt x="175" y="143"/>
                </a:cubicBezTo>
                <a:cubicBezTo>
                  <a:pt x="176" y="143"/>
                  <a:pt x="177" y="143"/>
                  <a:pt x="177" y="143"/>
                </a:cubicBezTo>
                <a:cubicBezTo>
                  <a:pt x="177" y="143"/>
                  <a:pt x="178" y="143"/>
                  <a:pt x="178" y="143"/>
                </a:cubicBezTo>
                <a:cubicBezTo>
                  <a:pt x="178" y="143"/>
                  <a:pt x="179" y="143"/>
                  <a:pt x="179" y="142"/>
                </a:cubicBezTo>
                <a:cubicBezTo>
                  <a:pt x="179" y="142"/>
                  <a:pt x="180" y="142"/>
                  <a:pt x="180" y="142"/>
                </a:cubicBezTo>
                <a:cubicBezTo>
                  <a:pt x="180" y="142"/>
                  <a:pt x="180" y="141"/>
                  <a:pt x="181" y="141"/>
                </a:cubicBezTo>
                <a:cubicBezTo>
                  <a:pt x="181" y="141"/>
                  <a:pt x="181" y="141"/>
                  <a:pt x="181" y="141"/>
                </a:cubicBezTo>
                <a:cubicBezTo>
                  <a:pt x="181" y="141"/>
                  <a:pt x="182" y="140"/>
                  <a:pt x="182" y="140"/>
                </a:cubicBezTo>
                <a:cubicBezTo>
                  <a:pt x="182" y="140"/>
                  <a:pt x="182" y="139"/>
                  <a:pt x="182" y="139"/>
                </a:cubicBezTo>
                <a:cubicBezTo>
                  <a:pt x="182" y="139"/>
                  <a:pt x="182" y="139"/>
                  <a:pt x="182" y="139"/>
                </a:cubicBezTo>
                <a:cubicBezTo>
                  <a:pt x="182" y="139"/>
                  <a:pt x="182" y="138"/>
                  <a:pt x="182" y="138"/>
                </a:cubicBezTo>
                <a:cubicBezTo>
                  <a:pt x="182" y="133"/>
                  <a:pt x="182" y="133"/>
                  <a:pt x="182" y="133"/>
                </a:cubicBezTo>
                <a:cubicBezTo>
                  <a:pt x="182" y="130"/>
                  <a:pt x="179" y="128"/>
                  <a:pt x="175" y="128"/>
                </a:cubicBezTo>
                <a:cubicBezTo>
                  <a:pt x="176" y="128"/>
                  <a:pt x="177" y="128"/>
                  <a:pt x="177" y="128"/>
                </a:cubicBezTo>
                <a:cubicBezTo>
                  <a:pt x="177" y="128"/>
                  <a:pt x="177" y="127"/>
                  <a:pt x="178" y="127"/>
                </a:cubicBezTo>
                <a:cubicBezTo>
                  <a:pt x="178" y="127"/>
                  <a:pt x="179" y="127"/>
                  <a:pt x="179" y="127"/>
                </a:cubicBezTo>
                <a:cubicBezTo>
                  <a:pt x="179" y="127"/>
                  <a:pt x="179" y="127"/>
                  <a:pt x="179" y="127"/>
                </a:cubicBezTo>
                <a:cubicBezTo>
                  <a:pt x="180" y="126"/>
                  <a:pt x="180" y="126"/>
                  <a:pt x="181" y="126"/>
                </a:cubicBezTo>
                <a:cubicBezTo>
                  <a:pt x="181" y="125"/>
                  <a:pt x="181" y="125"/>
                  <a:pt x="181" y="125"/>
                </a:cubicBezTo>
                <a:cubicBezTo>
                  <a:pt x="181" y="125"/>
                  <a:pt x="182" y="124"/>
                  <a:pt x="182" y="124"/>
                </a:cubicBezTo>
                <a:cubicBezTo>
                  <a:pt x="182" y="124"/>
                  <a:pt x="182" y="124"/>
                  <a:pt x="182" y="124"/>
                </a:cubicBezTo>
                <a:cubicBezTo>
                  <a:pt x="182" y="124"/>
                  <a:pt x="182" y="124"/>
                  <a:pt x="182" y="124"/>
                </a:cubicBezTo>
                <a:cubicBezTo>
                  <a:pt x="182" y="123"/>
                  <a:pt x="182" y="123"/>
                  <a:pt x="182" y="122"/>
                </a:cubicBezTo>
                <a:cubicBezTo>
                  <a:pt x="238" y="122"/>
                  <a:pt x="238" y="122"/>
                  <a:pt x="238" y="122"/>
                </a:cubicBezTo>
                <a:cubicBezTo>
                  <a:pt x="248" y="122"/>
                  <a:pt x="257" y="130"/>
                  <a:pt x="257" y="139"/>
                </a:cubicBezTo>
                <a:cubicBezTo>
                  <a:pt x="257" y="224"/>
                  <a:pt x="257" y="224"/>
                  <a:pt x="257" y="224"/>
                </a:cubicBezTo>
                <a:cubicBezTo>
                  <a:pt x="266" y="224"/>
                  <a:pt x="266" y="224"/>
                  <a:pt x="266" y="224"/>
                </a:cubicBezTo>
                <a:cubicBezTo>
                  <a:pt x="266" y="131"/>
                  <a:pt x="266" y="131"/>
                  <a:pt x="266" y="131"/>
                </a:cubicBezTo>
                <a:cubicBezTo>
                  <a:pt x="266" y="120"/>
                  <a:pt x="258" y="112"/>
                  <a:pt x="247" y="112"/>
                </a:cubicBezTo>
                <a:close/>
                <a:moveTo>
                  <a:pt x="143" y="179"/>
                </a:moveTo>
                <a:cubicBezTo>
                  <a:pt x="143" y="220"/>
                  <a:pt x="143" y="220"/>
                  <a:pt x="143" y="220"/>
                </a:cubicBezTo>
                <a:cubicBezTo>
                  <a:pt x="141" y="220"/>
                  <a:pt x="141" y="220"/>
                  <a:pt x="141" y="220"/>
                </a:cubicBezTo>
                <a:cubicBezTo>
                  <a:pt x="141" y="179"/>
                  <a:pt x="141" y="179"/>
                  <a:pt x="141" y="179"/>
                </a:cubicBezTo>
                <a:lnTo>
                  <a:pt x="143" y="179"/>
                </a:lnTo>
                <a:close/>
                <a:moveTo>
                  <a:pt x="154" y="220"/>
                </a:moveTo>
                <a:cubicBezTo>
                  <a:pt x="152" y="220"/>
                  <a:pt x="152" y="220"/>
                  <a:pt x="152" y="220"/>
                </a:cubicBezTo>
                <a:cubicBezTo>
                  <a:pt x="152" y="179"/>
                  <a:pt x="152" y="179"/>
                  <a:pt x="152" y="179"/>
                </a:cubicBezTo>
                <a:cubicBezTo>
                  <a:pt x="154" y="179"/>
                  <a:pt x="154" y="179"/>
                  <a:pt x="154" y="179"/>
                </a:cubicBezTo>
                <a:lnTo>
                  <a:pt x="154" y="220"/>
                </a:lnTo>
                <a:close/>
              </a:path>
            </a:pathLst>
          </a:custGeom>
          <a:solidFill>
            <a:srgbClr val="4291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grpSp>
        <p:nvGrpSpPr>
          <p:cNvPr id="301" name="Group 300"/>
          <p:cNvGrpSpPr/>
          <p:nvPr/>
        </p:nvGrpSpPr>
        <p:grpSpPr>
          <a:xfrm>
            <a:off x="5966425" y="2135737"/>
            <a:ext cx="4914329" cy="4395606"/>
            <a:chOff x="5966324" y="2135188"/>
            <a:chExt cx="4916306" cy="4397375"/>
          </a:xfrm>
        </p:grpSpPr>
        <p:grpSp>
          <p:nvGrpSpPr>
            <p:cNvPr id="295" name="Group 294"/>
            <p:cNvGrpSpPr/>
            <p:nvPr/>
          </p:nvGrpSpPr>
          <p:grpSpPr>
            <a:xfrm>
              <a:off x="5966324" y="4167004"/>
              <a:ext cx="4916306" cy="2303514"/>
              <a:chOff x="5966324" y="4167004"/>
              <a:chExt cx="4916306" cy="2303514"/>
            </a:xfrm>
          </p:grpSpPr>
          <p:sp>
            <p:nvSpPr>
              <p:cNvPr id="288"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90"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9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sp>
          <p:nvSpPr>
            <p:cNvPr id="190"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1"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2"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3"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4"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5"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6"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7"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8"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9"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0"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1"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2"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3"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4"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5"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6"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7"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grpSp>
      <p:sp>
        <p:nvSpPr>
          <p:cNvPr id="5" name="Text Placeholder 4"/>
          <p:cNvSpPr>
            <a:spLocks noGrp="1"/>
          </p:cNvSpPr>
          <p:nvPr>
            <p:ph type="body" sz="quarter" idx="12"/>
          </p:nvPr>
        </p:nvSpPr>
        <p:spPr/>
        <p:txBody>
          <a:bodyPr/>
          <a:lstStyle/>
          <a:p>
            <a:endParaRPr lang="en-US" dirty="0"/>
          </a:p>
        </p:txBody>
      </p:sp>
      <p:sp>
        <p:nvSpPr>
          <p:cNvPr id="4" name="Title 3"/>
          <p:cNvSpPr>
            <a:spLocks noGrp="1"/>
          </p:cNvSpPr>
          <p:nvPr>
            <p:ph type="title"/>
          </p:nvPr>
        </p:nvSpPr>
        <p:spPr/>
        <p:txBody>
          <a:bodyPr/>
          <a:lstStyle/>
          <a:p>
            <a:r>
              <a:rPr lang="en-US" dirty="0"/>
              <a:t>Office 365</a:t>
            </a:r>
            <a:br>
              <a:rPr lang="en-US" dirty="0"/>
            </a:br>
            <a:r>
              <a:rPr lang="en-US" dirty="0"/>
              <a:t>development</a:t>
            </a:r>
          </a:p>
        </p:txBody>
      </p:sp>
    </p:spTree>
    <p:extLst>
      <p:ext uri="{BB962C8B-B14F-4D97-AF65-F5344CB8AC3E}">
        <p14:creationId xmlns:p14="http://schemas.microsoft.com/office/powerpoint/2010/main" val="342383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endParaRPr lang="en-US" sz="4798" dirty="0"/>
          </a:p>
        </p:txBody>
      </p:sp>
      <p:grpSp>
        <p:nvGrpSpPr>
          <p:cNvPr id="3" name="Group 2"/>
          <p:cNvGrpSpPr/>
          <p:nvPr/>
        </p:nvGrpSpPr>
        <p:grpSpPr>
          <a:xfrm>
            <a:off x="5529843" y="2842315"/>
            <a:ext cx="6162309" cy="3760037"/>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sp>
        <p:nvSpPr>
          <p:cNvPr id="57" name="Footer Placeholder 5"/>
          <p:cNvSpPr txBox="1">
            <a:spLocks/>
          </p:cNvSpPr>
          <p:nvPr/>
        </p:nvSpPr>
        <p:spPr>
          <a:xfrm>
            <a:off x="7964488" y="295272"/>
            <a:ext cx="4306105" cy="371475"/>
          </a:xfrm>
          <a:prstGeom prst="rect">
            <a:avLst/>
          </a:prstGeom>
        </p:spPr>
        <p:txBody>
          <a:bodyPr vert="horz" lIns="91440" tIns="45720" rIns="182880" bIns="45720" rtlCol="0" anchor="ctr"/>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pPr>
            <a:r>
              <a:rPr lang="en-US" sz="1400" b="1" dirty="0">
                <a:gradFill>
                  <a:gsLst>
                    <a:gs pos="0">
                      <a:schemeClr val="tx1"/>
                    </a:gs>
                    <a:gs pos="100000">
                      <a:schemeClr val="tx1"/>
                    </a:gs>
                  </a:gsLst>
                  <a:lin ang="5400000" scaled="0"/>
                </a:gradFill>
              </a:rPr>
              <a:t>1 </a:t>
            </a:r>
            <a:r>
              <a:rPr lang="en-US" sz="1400" dirty="0">
                <a:gradFill>
                  <a:gsLst>
                    <a:gs pos="0">
                      <a:schemeClr val="tx1"/>
                    </a:gs>
                    <a:gs pos="100000">
                      <a:schemeClr val="tx1"/>
                    </a:gs>
                  </a:gsLst>
                  <a:lin ang="5400000" scaled="0"/>
                </a:gradFill>
              </a:rPr>
              <a:t>Extend </a:t>
            </a:r>
            <a:r>
              <a:rPr lang="en-US" sz="1400" dirty="0"/>
              <a:t>with add-ins</a:t>
            </a:r>
          </a:p>
        </p:txBody>
      </p:sp>
    </p:spTree>
    <p:extLst>
      <p:ext uri="{BB962C8B-B14F-4D97-AF65-F5344CB8AC3E}">
        <p14:creationId xmlns:p14="http://schemas.microsoft.com/office/powerpoint/2010/main" val="429306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28"/>
          <p:cNvSpPr>
            <a:spLocks noChangeAspect="1"/>
          </p:cNvSpPr>
          <p:nvPr/>
        </p:nvSpPr>
        <p:spPr bwMode="black">
          <a:xfrm>
            <a:off x="9261874" y="1677229"/>
            <a:ext cx="3012111" cy="16639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ln>
            <a:noFill/>
          </a:ln>
          <a:extLst/>
        </p:spPr>
        <p:txBody>
          <a:bodyPr vert="horz" wrap="square" lIns="93260" tIns="46630" rIns="93260" bIns="46630" numCol="1" anchor="t" anchorCtr="0" compatLnSpc="1">
            <a:prstTxWarp prst="textNoShape">
              <a:avLst/>
            </a:prstTxWarp>
          </a:bodyPr>
          <a:lstStyle/>
          <a:p>
            <a:endParaRPr lang="en-US" sz="1836"/>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9824" y="1587556"/>
            <a:ext cx="3808468" cy="3808468"/>
          </a:xfrm>
          <a:prstGeom prst="rect">
            <a:avLst/>
          </a:prstGeom>
          <a:ln>
            <a:solidFill>
              <a:srgbClr val="0072C6"/>
            </a:solidFill>
          </a:ln>
        </p:spPr>
      </p:pic>
      <p:sp>
        <p:nvSpPr>
          <p:cNvPr id="2" name="Title 1"/>
          <p:cNvSpPr>
            <a:spLocks noGrp="1"/>
          </p:cNvSpPr>
          <p:nvPr>
            <p:ph type="title"/>
          </p:nvPr>
        </p:nvSpPr>
        <p:spPr/>
        <p:txBody>
          <a:bodyPr/>
          <a:lstStyle/>
          <a:p>
            <a:r>
              <a:rPr lang="en-US" dirty="0">
                <a:gradFill>
                  <a:gsLst>
                    <a:gs pos="26496">
                      <a:schemeClr val="tx1"/>
                    </a:gs>
                    <a:gs pos="44000">
                      <a:schemeClr val="tx1"/>
                    </a:gs>
                  </a:gsLst>
                </a:gradFill>
              </a:rPr>
              <a:t>SharePoint add-ins</a:t>
            </a:r>
          </a:p>
        </p:txBody>
      </p:sp>
      <p:sp>
        <p:nvSpPr>
          <p:cNvPr id="4" name="Text Placeholder 3"/>
          <p:cNvSpPr>
            <a:spLocks noGrp="1"/>
          </p:cNvSpPr>
          <p:nvPr>
            <p:ph type="body" sz="quarter" idx="10"/>
          </p:nvPr>
        </p:nvSpPr>
        <p:spPr>
          <a:xfrm>
            <a:off x="277028" y="1315330"/>
            <a:ext cx="5047359" cy="4349396"/>
          </a:xfrm>
        </p:spPr>
        <p:txBody>
          <a:bodyPr/>
          <a:lstStyle/>
          <a:p>
            <a:pPr>
              <a:spcBef>
                <a:spcPts val="2550"/>
              </a:spcBef>
            </a:pPr>
            <a:r>
              <a:rPr lang="en-US" sz="2856" dirty="0">
                <a:gradFill>
                  <a:gsLst>
                    <a:gs pos="26496">
                      <a:schemeClr val="tx1"/>
                    </a:gs>
                    <a:gs pos="44000">
                      <a:schemeClr val="tx1"/>
                    </a:gs>
                  </a:gsLst>
                  <a:lin ang="5400000" scaled="0"/>
                </a:gradFill>
              </a:rPr>
              <a:t>Logic decoupled </a:t>
            </a:r>
            <a:br>
              <a:rPr lang="en-US" sz="2856" dirty="0">
                <a:gradFill>
                  <a:gsLst>
                    <a:gs pos="26496">
                      <a:schemeClr val="tx1"/>
                    </a:gs>
                    <a:gs pos="44000">
                      <a:schemeClr val="tx1"/>
                    </a:gs>
                  </a:gsLst>
                  <a:lin ang="5400000" scaled="0"/>
                </a:gradFill>
              </a:rPr>
            </a:br>
            <a:r>
              <a:rPr lang="en-US" sz="2856" dirty="0">
                <a:gradFill>
                  <a:gsLst>
                    <a:gs pos="26496">
                      <a:schemeClr val="tx1"/>
                    </a:gs>
                    <a:gs pos="44000">
                      <a:schemeClr val="tx1"/>
                    </a:gs>
                  </a:gsLst>
                  <a:lin ang="5400000" scaled="0"/>
                </a:gradFill>
              </a:rPr>
              <a:t>from SharePoint</a:t>
            </a:r>
          </a:p>
          <a:p>
            <a:pPr>
              <a:spcBef>
                <a:spcPts val="2550"/>
              </a:spcBef>
            </a:pPr>
            <a:r>
              <a:rPr lang="en-US" sz="2856" dirty="0">
                <a:gradFill>
                  <a:gsLst>
                    <a:gs pos="26496">
                      <a:schemeClr val="tx1"/>
                    </a:gs>
                    <a:gs pos="44000">
                      <a:schemeClr val="tx1"/>
                    </a:gs>
                  </a:gsLst>
                  <a:lin ang="5400000" scaled="0"/>
                </a:gradFill>
              </a:rPr>
              <a:t>Communicates with SharePoint via rich APIs (REST or CSOM)</a:t>
            </a:r>
          </a:p>
          <a:p>
            <a:pPr>
              <a:spcBef>
                <a:spcPts val="2550"/>
              </a:spcBef>
            </a:pPr>
            <a:r>
              <a:rPr lang="en-US" sz="2856" dirty="0">
                <a:gradFill>
                  <a:gsLst>
                    <a:gs pos="26496">
                      <a:schemeClr val="tx1"/>
                    </a:gs>
                    <a:gs pos="44000">
                      <a:schemeClr val="tx1"/>
                    </a:gs>
                  </a:gsLst>
                  <a:lin ang="5400000" scaled="0"/>
                </a:gradFill>
              </a:rPr>
              <a:t>Built and hosted with </a:t>
            </a:r>
            <a:br>
              <a:rPr lang="en-US" sz="2856" dirty="0">
                <a:gradFill>
                  <a:gsLst>
                    <a:gs pos="26496">
                      <a:schemeClr val="tx1"/>
                    </a:gs>
                    <a:gs pos="44000">
                      <a:schemeClr val="tx1"/>
                    </a:gs>
                  </a:gsLst>
                  <a:lin ang="5400000" scaled="0"/>
                </a:gradFill>
              </a:rPr>
            </a:br>
            <a:r>
              <a:rPr lang="en-US" sz="2856" dirty="0">
                <a:gradFill>
                  <a:gsLst>
                    <a:gs pos="26496">
                      <a:schemeClr val="tx1"/>
                    </a:gs>
                    <a:gs pos="44000">
                      <a:schemeClr val="tx1"/>
                    </a:gs>
                  </a:gsLst>
                  <a:lin ang="5400000" scaled="0"/>
                </a:gradFill>
              </a:rPr>
              <a:t>any web platform</a:t>
            </a:r>
          </a:p>
          <a:p>
            <a:pPr>
              <a:spcBef>
                <a:spcPts val="2550"/>
              </a:spcBef>
            </a:pPr>
            <a:r>
              <a:rPr lang="en-US" sz="2856" dirty="0">
                <a:gradFill>
                  <a:gsLst>
                    <a:gs pos="26496">
                      <a:schemeClr val="tx1"/>
                    </a:gs>
                    <a:gs pos="44000">
                      <a:schemeClr val="tx1"/>
                    </a:gs>
                  </a:gsLst>
                  <a:lin ang="5400000" scaled="0"/>
                </a:gradFill>
              </a:rPr>
              <a:t>Granular permission model powered by OAuth</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4004" y="1577816"/>
            <a:ext cx="3808468" cy="3808468"/>
          </a:xfrm>
          <a:prstGeom prst="rect">
            <a:avLst/>
          </a:prstGeom>
          <a:ln>
            <a:solidFill>
              <a:srgbClr val="0072C6"/>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7908" y="4319882"/>
            <a:ext cx="898810" cy="898810"/>
          </a:xfrm>
          <a:prstGeom prst="rect">
            <a:avLst/>
          </a:prstGeom>
        </p:spPr>
      </p:pic>
      <p:sp>
        <p:nvSpPr>
          <p:cNvPr id="5" name="Left-Right Arrow 4"/>
          <p:cNvSpPr/>
          <p:nvPr/>
        </p:nvSpPr>
        <p:spPr bwMode="auto">
          <a:xfrm>
            <a:off x="7893543" y="2009663"/>
            <a:ext cx="1546936" cy="731218"/>
          </a:xfrm>
          <a:prstGeom prst="leftRightArrow">
            <a:avLst/>
          </a:prstGeom>
          <a:solidFill>
            <a:srgbClr val="0072C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049" b="1" dirty="0">
                <a:gradFill>
                  <a:gsLst>
                    <a:gs pos="26496">
                      <a:schemeClr val="bg1"/>
                    </a:gs>
                    <a:gs pos="44000">
                      <a:schemeClr val="bg1"/>
                    </a:gs>
                  </a:gsLst>
                  <a:lin ang="5400000" scaled="0"/>
                </a:gradFill>
                <a:ea typeface="Segoe UI" pitchFamily="34" charset="0"/>
                <a:cs typeface="Segoe UI" pitchFamily="34" charset="0"/>
              </a:rPr>
              <a:t>REST/CSOM</a:t>
            </a:r>
          </a:p>
        </p:txBody>
      </p:sp>
      <p:grpSp>
        <p:nvGrpSpPr>
          <p:cNvPr id="13" name="Group 12"/>
          <p:cNvGrpSpPr/>
          <p:nvPr/>
        </p:nvGrpSpPr>
        <p:grpSpPr>
          <a:xfrm>
            <a:off x="9955991" y="2297238"/>
            <a:ext cx="1229889" cy="747182"/>
            <a:chOff x="10025422" y="5988281"/>
            <a:chExt cx="1470844" cy="893570"/>
          </a:xfrm>
          <a:noFill/>
        </p:grpSpPr>
        <p:pic>
          <p:nvPicPr>
            <p:cNvPr id="9" name="Picture 4" descr="ph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25422" y="6091980"/>
              <a:ext cx="555687" cy="277843"/>
            </a:xfrm>
            <a:prstGeom prst="rect">
              <a:avLst/>
            </a:prstGeom>
            <a:grpFill/>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0616" y="6518842"/>
              <a:ext cx="985650" cy="264054"/>
            </a:xfrm>
            <a:prstGeom prst="rect">
              <a:avLst/>
            </a:prstGeom>
            <a:grpFill/>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9509" y="6419888"/>
              <a:ext cx="364066" cy="461963"/>
            </a:xfrm>
            <a:prstGeom prst="rect">
              <a:avLst/>
            </a:prstGeom>
            <a:grpFill/>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t="44093" r="11119"/>
            <a:stretch/>
          </p:blipFill>
          <p:spPr>
            <a:xfrm>
              <a:off x="10636955" y="5988281"/>
              <a:ext cx="708548" cy="435029"/>
            </a:xfrm>
            <a:prstGeom prst="rect">
              <a:avLst/>
            </a:prstGeom>
            <a:grpFill/>
          </p:spPr>
        </p:pic>
      </p:grpSp>
      <p:grpSp>
        <p:nvGrpSpPr>
          <p:cNvPr id="17" name="Group 16"/>
          <p:cNvGrpSpPr/>
          <p:nvPr/>
        </p:nvGrpSpPr>
        <p:grpSpPr>
          <a:xfrm>
            <a:off x="9608508" y="3379993"/>
            <a:ext cx="2412631" cy="1331908"/>
            <a:chOff x="9168968" y="3895051"/>
            <a:chExt cx="2413602" cy="1332444"/>
          </a:xfrm>
        </p:grpSpPr>
        <p:sp>
          <p:nvSpPr>
            <p:cNvPr id="14" name="TextBox 13"/>
            <p:cNvSpPr txBox="1"/>
            <p:nvPr/>
          </p:nvSpPr>
          <p:spPr>
            <a:xfrm>
              <a:off x="9168968" y="3895051"/>
              <a:ext cx="1193987" cy="493305"/>
            </a:xfrm>
            <a:prstGeom prst="rect">
              <a:avLst/>
            </a:prstGeom>
            <a:noFill/>
          </p:spPr>
          <p:txBody>
            <a:bodyPr wrap="none" lIns="182806" tIns="146246" rIns="182806" bIns="146246" rtlCol="0">
              <a:spAutoFit/>
            </a:bodyPr>
            <a:lstStyle/>
            <a:p>
              <a:pPr>
                <a:lnSpc>
                  <a:spcPct val="90000"/>
                </a:lnSpc>
                <a:spcAft>
                  <a:spcPts val="600"/>
                </a:spcAft>
              </a:pPr>
              <a:r>
                <a:rPr lang="en-US" sz="1428" dirty="0">
                  <a:gradFill>
                    <a:gsLst>
                      <a:gs pos="26496">
                        <a:schemeClr val="tx1"/>
                      </a:gs>
                      <a:gs pos="44000">
                        <a:schemeClr val="tx1"/>
                      </a:gs>
                    </a:gsLst>
                    <a:lin ang="5400000" scaled="0"/>
                  </a:gradFill>
                </a:rPr>
                <a:t>Read web</a:t>
              </a:r>
            </a:p>
          </p:txBody>
        </p:sp>
        <p:sp>
          <p:nvSpPr>
            <p:cNvPr id="15" name="TextBox 14"/>
            <p:cNvSpPr txBox="1"/>
            <p:nvPr/>
          </p:nvSpPr>
          <p:spPr>
            <a:xfrm>
              <a:off x="9168968" y="4306736"/>
              <a:ext cx="1861956" cy="493305"/>
            </a:xfrm>
            <a:prstGeom prst="rect">
              <a:avLst/>
            </a:prstGeom>
            <a:noFill/>
          </p:spPr>
          <p:txBody>
            <a:bodyPr wrap="none" lIns="182806" tIns="146246" rIns="182806" bIns="146246" rtlCol="0">
              <a:spAutoFit/>
            </a:bodyPr>
            <a:lstStyle/>
            <a:p>
              <a:pPr>
                <a:lnSpc>
                  <a:spcPct val="90000"/>
                </a:lnSpc>
                <a:spcAft>
                  <a:spcPts val="600"/>
                </a:spcAft>
              </a:pPr>
              <a:r>
                <a:rPr lang="en-US" sz="1428" dirty="0">
                  <a:gradFill>
                    <a:gsLst>
                      <a:gs pos="26496">
                        <a:schemeClr val="tx1"/>
                      </a:gs>
                      <a:gs pos="44000">
                        <a:schemeClr val="tx1"/>
                      </a:gs>
                    </a:gsLst>
                    <a:lin ang="5400000" scaled="0"/>
                  </a:gradFill>
                </a:rPr>
                <a:t>Write user profiles</a:t>
              </a:r>
            </a:p>
          </p:txBody>
        </p:sp>
        <p:sp>
          <p:nvSpPr>
            <p:cNvPr id="16" name="TextBox 15"/>
            <p:cNvSpPr txBox="1"/>
            <p:nvPr/>
          </p:nvSpPr>
          <p:spPr>
            <a:xfrm>
              <a:off x="9168968" y="4734190"/>
              <a:ext cx="2413602" cy="493305"/>
            </a:xfrm>
            <a:prstGeom prst="rect">
              <a:avLst/>
            </a:prstGeom>
            <a:noFill/>
          </p:spPr>
          <p:txBody>
            <a:bodyPr wrap="none" lIns="182806" tIns="146246" rIns="182806" bIns="146246" rtlCol="0">
              <a:spAutoFit/>
            </a:bodyPr>
            <a:lstStyle/>
            <a:p>
              <a:pPr>
                <a:lnSpc>
                  <a:spcPct val="90000"/>
                </a:lnSpc>
                <a:spcAft>
                  <a:spcPts val="600"/>
                </a:spcAft>
              </a:pPr>
              <a:r>
                <a:rPr lang="en-US" sz="1428" dirty="0">
                  <a:gradFill>
                    <a:gsLst>
                      <a:gs pos="26496">
                        <a:schemeClr val="tx1"/>
                      </a:gs>
                      <a:gs pos="44000">
                        <a:schemeClr val="tx1"/>
                      </a:gs>
                    </a:gsLst>
                    <a:lin ang="5400000" scaled="0"/>
                  </a:gradFill>
                </a:rPr>
                <a:t>Read managed metadata</a:t>
              </a:r>
            </a:p>
          </p:txBody>
        </p:sp>
      </p:grpSp>
      <p:sp>
        <p:nvSpPr>
          <p:cNvPr id="22"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2"/>
                </a:solidFill>
              </a:rPr>
              <a:t>1 </a:t>
            </a:r>
            <a:r>
              <a:rPr lang="en-US" dirty="0"/>
              <a:t>Extend with add-ins</a:t>
            </a:r>
          </a:p>
        </p:txBody>
      </p:sp>
    </p:spTree>
    <p:extLst>
      <p:ext uri="{BB962C8B-B14F-4D97-AF65-F5344CB8AC3E}">
        <p14:creationId xmlns:p14="http://schemas.microsoft.com/office/powerpoint/2010/main" val="281992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nodeType="clickEffect">
                                  <p:stCondLst>
                                    <p:cond delay="0"/>
                                  </p:stCondLst>
                                  <p:childTnLst>
                                    <p:animMotion origin="layout" path="M 0 -3.6768E-7 L 0.2941 0.00227 " pathEditMode="relative" rAng="0" ptsTypes="AA">
                                      <p:cBhvr>
                                        <p:cTn id="6" dur="750" fill="hold"/>
                                        <p:tgtEl>
                                          <p:spTgt spid="6"/>
                                        </p:tgtEl>
                                        <p:attrNameLst>
                                          <p:attrName>ppt_x</p:attrName>
                                          <p:attrName>ppt_y</p:attrName>
                                        </p:attrNameLst>
                                      </p:cBhvr>
                                      <p:rCtr x="14705" y="113"/>
                                    </p:animMotion>
                                  </p:childTnLst>
                                </p:cTn>
                              </p:par>
                            </p:childTnLst>
                          </p:cTn>
                        </p:par>
                        <p:par>
                          <p:cTn id="7" fill="hold">
                            <p:stCondLst>
                              <p:cond delay="750"/>
                            </p:stCondLst>
                            <p:childTnLst>
                              <p:par>
                                <p:cTn id="8" presetID="10"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xit" presetSubtype="0" fill="hold" nodeType="with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6" presetClass="emph" presetSubtype="0" decel="100000" fill="hold" nodeType="clickEffect">
                                  <p:stCondLst>
                                    <p:cond delay="0"/>
                                  </p:stCondLst>
                                  <p:childTnLst>
                                    <p:animScale>
                                      <p:cBhvr>
                                        <p:cTn id="21" dur="500" fill="hold"/>
                                        <p:tgtEl>
                                          <p:spTgt spid="7"/>
                                        </p:tgtEl>
                                      </p:cBhvr>
                                      <p:by x="35000" y="35000"/>
                                    </p:animScale>
                                  </p:childTnLst>
                                </p:cTn>
                              </p:par>
                              <p:par>
                                <p:cTn id="22" presetID="42" presetClass="path" presetSubtype="0" decel="100000" fill="hold" nodeType="withEffect">
                                  <p:stCondLst>
                                    <p:cond delay="0"/>
                                  </p:stCondLst>
                                  <p:childTnLst>
                                    <p:animMotion origin="layout" path="M 4.45168E-6 4.44444E-6 L -0.23444 -0.14375 " pathEditMode="relative" rAng="0" ptsTypes="AA">
                                      <p:cBhvr>
                                        <p:cTn id="23" dur="500" fill="hold"/>
                                        <p:tgtEl>
                                          <p:spTgt spid="7"/>
                                        </p:tgtEl>
                                        <p:attrNameLst>
                                          <p:attrName>ppt_x</p:attrName>
                                          <p:attrName>ppt_y</p:attrName>
                                        </p:attrNameLst>
                                      </p:cBhvr>
                                      <p:rCtr x="-11722" y="-7199"/>
                                    </p:animMotion>
                                  </p:childTnLst>
                                </p:cTn>
                              </p:par>
                              <p:par>
                                <p:cTn id="24" presetID="42" presetClass="path" presetSubtype="0" decel="100000" fill="hold" nodeType="withEffect">
                                  <p:stCondLst>
                                    <p:cond delay="0"/>
                                  </p:stCondLst>
                                  <p:childTnLst>
                                    <p:animMotion origin="layout" path="M 3.62594E-6 -2.96296E-6 L 0.04519 -0.23495 " pathEditMode="relative" rAng="0" ptsTypes="AA">
                                      <p:cBhvr>
                                        <p:cTn id="25" dur="500" fill="hold"/>
                                        <p:tgtEl>
                                          <p:spTgt spid="3"/>
                                        </p:tgtEl>
                                        <p:attrNameLst>
                                          <p:attrName>ppt_x</p:attrName>
                                          <p:attrName>ppt_y</p:attrName>
                                        </p:attrNameLst>
                                      </p:cBhvr>
                                      <p:rCtr x="2253" y="-11759"/>
                                    </p:animMotion>
                                  </p:childTnLst>
                                </p:cTn>
                              </p:par>
                              <p:par>
                                <p:cTn id="26" presetID="10" presetClass="entr" presetSubtype="0" fill="hold" nodeType="with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animEffect transition="in" filter="fade">
                                      <p:cBhvr>
                                        <p:cTn id="40" dur="500"/>
                                        <p:tgtEl>
                                          <p:spTgt spid="4">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4">
                                            <p:txEl>
                                              <p:pRg st="2" end="2"/>
                                            </p:txEl>
                                          </p:spTgt>
                                        </p:tgtEl>
                                        <p:attrNameLst>
                                          <p:attrName>style.visibility</p:attrName>
                                        </p:attrNameLst>
                                      </p:cBhvr>
                                      <p:to>
                                        <p:strVal val="visible"/>
                                      </p:to>
                                    </p:set>
                                    <p:animEffect transition="in" filter="fade">
                                      <p:cBhvr>
                                        <p:cTn id="48" dur="500"/>
                                        <p:tgtEl>
                                          <p:spTgt spid="4">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3" end="3"/>
                                            </p:txEl>
                                          </p:spTgt>
                                        </p:tgtEl>
                                        <p:attrNameLst>
                                          <p:attrName>style.visibility</p:attrName>
                                        </p:attrNameLst>
                                      </p:cBhvr>
                                      <p:to>
                                        <p:strVal val="visible"/>
                                      </p:to>
                                    </p:set>
                                    <p:animEffect transition="in" filter="fade">
                                      <p:cBhvr>
                                        <p:cTn id="53" dur="500"/>
                                        <p:tgtEl>
                                          <p:spTgt spid="4">
                                            <p:txEl>
                                              <p:pRg st="3" end="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26496">
                      <a:schemeClr val="tx1"/>
                    </a:gs>
                    <a:gs pos="44000">
                      <a:schemeClr val="tx1"/>
                    </a:gs>
                  </a:gsLst>
                  <a:lin ang="5400000" scaled="0"/>
                </a:gradFill>
              </a:rPr>
              <a:t>SharePoint add-ins</a:t>
            </a:r>
            <a:br>
              <a:rPr lang="en-US">
                <a:gradFill>
                  <a:gsLst>
                    <a:gs pos="26496">
                      <a:schemeClr val="tx1"/>
                    </a:gs>
                    <a:gs pos="44000">
                      <a:schemeClr val="tx1"/>
                    </a:gs>
                  </a:gsLst>
                  <a:lin ang="5400000" scaled="0"/>
                </a:gradFill>
              </a:rPr>
            </a:br>
            <a:r>
              <a:rPr lang="en-US" sz="3198">
                <a:gradFill>
                  <a:gsLst>
                    <a:gs pos="26496">
                      <a:schemeClr val="tx1"/>
                    </a:gs>
                    <a:gs pos="44000">
                      <a:schemeClr val="tx1"/>
                    </a:gs>
                  </a:gsLst>
                </a:gradFill>
              </a:rPr>
              <a:t>A new way to build extensions for SharePoint</a:t>
            </a:r>
            <a:endParaRPr lang="en-US" dirty="0">
              <a:gradFill>
                <a:gsLst>
                  <a:gs pos="26496">
                    <a:schemeClr val="tx1"/>
                  </a:gs>
                  <a:gs pos="44000">
                    <a:schemeClr val="tx1"/>
                  </a:gs>
                </a:gsLst>
              </a:gradFill>
            </a:endParaRPr>
          </a:p>
        </p:txBody>
      </p:sp>
      <p:grpSp>
        <p:nvGrpSpPr>
          <p:cNvPr id="46" name="Group 45"/>
          <p:cNvGrpSpPr/>
          <p:nvPr/>
        </p:nvGrpSpPr>
        <p:grpSpPr>
          <a:xfrm>
            <a:off x="460990" y="2814886"/>
            <a:ext cx="9418699" cy="1138773"/>
            <a:chOff x="467869" y="3720523"/>
            <a:chExt cx="9611430" cy="1162075"/>
          </a:xfrm>
        </p:grpSpPr>
        <p:sp>
          <p:nvSpPr>
            <p:cNvPr id="47" name="Rectangle 46"/>
            <p:cNvSpPr/>
            <p:nvPr/>
          </p:nvSpPr>
          <p:spPr>
            <a:xfrm>
              <a:off x="467869" y="3725412"/>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8" name="Group 47"/>
            <p:cNvGrpSpPr/>
            <p:nvPr/>
          </p:nvGrpSpPr>
          <p:grpSpPr>
            <a:xfrm>
              <a:off x="760103" y="3855577"/>
              <a:ext cx="990420" cy="821257"/>
              <a:chOff x="745642" y="3225569"/>
              <a:chExt cx="914162" cy="567437"/>
            </a:xfrm>
            <a:effectLst/>
          </p:grpSpPr>
          <p:sp>
            <p:nvSpPr>
              <p:cNvPr id="50" name="Rectangle 49"/>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1" name="Rectangle 50"/>
              <p:cNvSpPr/>
              <p:nvPr/>
            </p:nvSpPr>
            <p:spPr>
              <a:xfrm>
                <a:off x="907236" y="3308876"/>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2" name="Rectangle 51"/>
              <p:cNvSpPr/>
              <p:nvPr/>
            </p:nvSpPr>
            <p:spPr>
              <a:xfrm>
                <a:off x="907236" y="3558257"/>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3" name="Rectangle 52"/>
              <p:cNvSpPr/>
              <p:nvPr/>
            </p:nvSpPr>
            <p:spPr>
              <a:xfrm>
                <a:off x="1265052" y="3298486"/>
                <a:ext cx="253934" cy="4260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9"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26496">
                        <a:schemeClr val="accent2"/>
                      </a:gs>
                      <a:gs pos="44000">
                        <a:schemeClr val="accent2"/>
                      </a:gs>
                    </a:gsLst>
                  </a:gradFill>
                  <a:latin typeface="Segoe UI Light"/>
                </a:rPr>
                <a:t>Add-in parts</a:t>
              </a:r>
            </a:p>
            <a:p>
              <a:pPr marL="0" indent="0">
                <a:lnSpc>
                  <a:spcPct val="100000"/>
                </a:lnSpc>
                <a:spcBef>
                  <a:spcPts val="0"/>
                </a:spcBef>
                <a:spcAft>
                  <a:spcPts val="612"/>
                </a:spcAft>
                <a:buNone/>
              </a:pPr>
              <a:r>
                <a:rPr lang="en-US" sz="1632" dirty="0">
                  <a:gradFill>
                    <a:gsLst>
                      <a:gs pos="26496">
                        <a:schemeClr val="tx1"/>
                      </a:gs>
                      <a:gs pos="44000">
                        <a:schemeClr val="tx1"/>
                      </a:gs>
                    </a:gsLst>
                  </a:gradFill>
                </a:rPr>
                <a:t>Create web parts that can interact with the SharePoint experience</a:t>
              </a:r>
            </a:p>
          </p:txBody>
        </p:sp>
      </p:grpSp>
      <p:grpSp>
        <p:nvGrpSpPr>
          <p:cNvPr id="54" name="Group 53"/>
          <p:cNvGrpSpPr/>
          <p:nvPr/>
        </p:nvGrpSpPr>
        <p:grpSpPr>
          <a:xfrm>
            <a:off x="460988" y="3985961"/>
            <a:ext cx="8073897" cy="1138771"/>
            <a:chOff x="467869" y="5289610"/>
            <a:chExt cx="8239110" cy="1162074"/>
          </a:xfrm>
        </p:grpSpPr>
        <p:sp>
          <p:nvSpPr>
            <p:cNvPr id="55" name="Rectangle 54"/>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97045" y="5432697"/>
              <a:ext cx="1116537" cy="821395"/>
              <a:chOff x="722556" y="4507115"/>
              <a:chExt cx="1179513" cy="627092"/>
            </a:xfrm>
            <a:effectLst/>
          </p:grpSpPr>
          <p:sp>
            <p:nvSpPr>
              <p:cNvPr id="58" name="Rectangle 57"/>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9" name="Folded Corner 58"/>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60" name="Rectangle 59"/>
              <p:cNvSpPr/>
              <p:nvPr/>
            </p:nvSpPr>
            <p:spPr>
              <a:xfrm>
                <a:off x="1103576" y="4922753"/>
                <a:ext cx="443230" cy="831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57"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26496">
                        <a:schemeClr val="accent2"/>
                      </a:gs>
                      <a:gs pos="44000">
                        <a:schemeClr val="accent2"/>
                      </a:gs>
                    </a:gsLst>
                  </a:gradFill>
                  <a:latin typeface="Segoe UI Light"/>
                </a:rPr>
                <a:t>Add-in commands</a:t>
              </a:r>
            </a:p>
            <a:p>
              <a:pPr marL="0" indent="0">
                <a:lnSpc>
                  <a:spcPct val="100000"/>
                </a:lnSpc>
                <a:spcBef>
                  <a:spcPts val="0"/>
                </a:spcBef>
                <a:spcAft>
                  <a:spcPts val="612"/>
                </a:spcAft>
                <a:buNone/>
              </a:pPr>
              <a:r>
                <a:rPr lang="en-US" sz="1632" dirty="0">
                  <a:gradFill>
                    <a:gsLst>
                      <a:gs pos="26496">
                        <a:schemeClr val="tx1"/>
                      </a:gs>
                      <a:gs pos="44000">
                        <a:schemeClr val="tx1"/>
                      </a:gs>
                    </a:gsLst>
                  </a:gradFill>
                </a:rPr>
                <a:t>Add new commands to the ribbon and contextual menus</a:t>
              </a:r>
            </a:p>
          </p:txBody>
        </p:sp>
      </p:grpSp>
      <p:grpSp>
        <p:nvGrpSpPr>
          <p:cNvPr id="61" name="Group 60"/>
          <p:cNvGrpSpPr/>
          <p:nvPr/>
        </p:nvGrpSpPr>
        <p:grpSpPr>
          <a:xfrm>
            <a:off x="460988" y="1629982"/>
            <a:ext cx="10563414" cy="1138773"/>
            <a:chOff x="467869" y="2125664"/>
            <a:chExt cx="10779568" cy="1162075"/>
          </a:xfrm>
        </p:grpSpPr>
        <p:sp>
          <p:nvSpPr>
            <p:cNvPr id="62" name="Text Placeholder 2"/>
            <p:cNvSpPr txBox="1">
              <a:spLocks/>
            </p:cNvSpPr>
            <p:nvPr/>
          </p:nvSpPr>
          <p:spPr>
            <a:xfrm>
              <a:off x="2134618" y="2125664"/>
              <a:ext cx="9112819"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26496">
                        <a:schemeClr val="accent2"/>
                      </a:gs>
                      <a:gs pos="44000">
                        <a:schemeClr val="accent2"/>
                      </a:gs>
                    </a:gsLst>
                    <a:lin ang="5400000" scaled="0"/>
                  </a:gradFill>
                  <a:latin typeface="Segoe UI Light"/>
                </a:rPr>
                <a:t>Full page add-ins</a:t>
              </a:r>
            </a:p>
            <a:p>
              <a:pPr marL="0" indent="0">
                <a:lnSpc>
                  <a:spcPct val="100000"/>
                </a:lnSpc>
                <a:spcBef>
                  <a:spcPts val="0"/>
                </a:spcBef>
                <a:spcAft>
                  <a:spcPts val="612"/>
                </a:spcAft>
                <a:buNone/>
              </a:pPr>
              <a:r>
                <a:rPr lang="en-US" sz="1632" dirty="0">
                  <a:gradFill>
                    <a:gsLst>
                      <a:gs pos="26496">
                        <a:schemeClr val="tx1"/>
                      </a:gs>
                      <a:gs pos="44000">
                        <a:schemeClr val="tx1"/>
                      </a:gs>
                    </a:gsLst>
                    <a:lin ang="0" scaled="0"/>
                  </a:gradFill>
                </a:rPr>
                <a:t>Implement complete add-in experiences to satisfy business scenarios</a:t>
              </a:r>
            </a:p>
          </p:txBody>
        </p:sp>
        <p:sp>
          <p:nvSpPr>
            <p:cNvPr id="63" name="Rectangle 62"/>
            <p:cNvSpPr/>
            <p:nvPr/>
          </p:nvSpPr>
          <p:spPr>
            <a:xfrm>
              <a:off x="467869" y="2136053"/>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64" name="Group 63"/>
            <p:cNvGrpSpPr/>
            <p:nvPr/>
          </p:nvGrpSpPr>
          <p:grpSpPr>
            <a:xfrm>
              <a:off x="588134" y="2312845"/>
              <a:ext cx="1334359" cy="728003"/>
              <a:chOff x="235465" y="1701569"/>
              <a:chExt cx="2054556" cy="609600"/>
            </a:xfrm>
            <a:effectLst/>
          </p:grpSpPr>
          <p:sp>
            <p:nvSpPr>
              <p:cNvPr id="65" name="Rectangle 64"/>
              <p:cNvSpPr/>
              <p:nvPr/>
            </p:nvSpPr>
            <p:spPr>
              <a:xfrm>
                <a:off x="1375859" y="1701570"/>
                <a:ext cx="914162" cy="6095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66" name="Rectangle 65"/>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67" name="Straight Connector 66"/>
              <p:cNvCxnSpPr/>
              <p:nvPr/>
            </p:nvCxnSpPr>
            <p:spPr>
              <a:xfrm>
                <a:off x="438612" y="18574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8" name="Straight Connector 67"/>
              <p:cNvCxnSpPr/>
              <p:nvPr/>
            </p:nvCxnSpPr>
            <p:spPr>
              <a:xfrm>
                <a:off x="438612" y="20098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438612" y="21622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flipV="1">
                <a:off x="946482" y="1702314"/>
                <a:ext cx="428914" cy="30752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946480" y="2006369"/>
                <a:ext cx="429379" cy="30480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grpSp>
      </p:grpSp>
      <p:grpSp>
        <p:nvGrpSpPr>
          <p:cNvPr id="72" name="Group 71"/>
          <p:cNvGrpSpPr/>
          <p:nvPr/>
        </p:nvGrpSpPr>
        <p:grpSpPr>
          <a:xfrm>
            <a:off x="460989" y="5175384"/>
            <a:ext cx="9013342" cy="1138771"/>
            <a:chOff x="458672" y="5566180"/>
            <a:chExt cx="9016969" cy="1139230"/>
          </a:xfrm>
        </p:grpSpPr>
        <p:grpSp>
          <p:nvGrpSpPr>
            <p:cNvPr id="73" name="Group 72"/>
            <p:cNvGrpSpPr/>
            <p:nvPr/>
          </p:nvGrpSpPr>
          <p:grpSpPr>
            <a:xfrm>
              <a:off x="458672" y="5566180"/>
              <a:ext cx="9016969" cy="1139230"/>
              <a:chOff x="467869" y="5289610"/>
              <a:chExt cx="9197778" cy="1162074"/>
            </a:xfrm>
          </p:grpSpPr>
          <p:sp>
            <p:nvSpPr>
              <p:cNvPr id="79" name="Rectangle 78"/>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80" name="Text Placeholder 2"/>
              <p:cNvSpPr txBox="1">
                <a:spLocks/>
              </p:cNvSpPr>
              <p:nvPr/>
            </p:nvSpPr>
            <p:spPr>
              <a:xfrm>
                <a:off x="2114776" y="5289610"/>
                <a:ext cx="7550871"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26496">
                          <a:schemeClr val="accent2"/>
                        </a:gs>
                        <a:gs pos="44000">
                          <a:schemeClr val="accent2"/>
                        </a:gs>
                      </a:gsLst>
                    </a:gradFill>
                    <a:latin typeface="Segoe UI Light"/>
                  </a:rPr>
                  <a:t>SharePoint dialog</a:t>
                </a:r>
              </a:p>
              <a:p>
                <a:pPr marL="0" indent="0">
                  <a:lnSpc>
                    <a:spcPct val="100000"/>
                  </a:lnSpc>
                  <a:spcBef>
                    <a:spcPts val="0"/>
                  </a:spcBef>
                  <a:spcAft>
                    <a:spcPts val="612"/>
                  </a:spcAft>
                  <a:buNone/>
                </a:pPr>
                <a:r>
                  <a:rPr lang="en-US" sz="1632" dirty="0">
                    <a:gradFill>
                      <a:gsLst>
                        <a:gs pos="26496">
                          <a:schemeClr val="tx1"/>
                        </a:gs>
                        <a:gs pos="44000">
                          <a:schemeClr val="tx1"/>
                        </a:gs>
                      </a:gsLst>
                    </a:gradFill>
                  </a:rPr>
                  <a:t>Create contextual dialog from ribbon commands and item menus</a:t>
                </a:r>
              </a:p>
            </p:txBody>
          </p:sp>
        </p:grpSp>
        <p:sp>
          <p:nvSpPr>
            <p:cNvPr id="74" name="Rectangle 73"/>
            <p:cNvSpPr/>
            <p:nvPr/>
          </p:nvSpPr>
          <p:spPr>
            <a:xfrm>
              <a:off x="745161" y="5695074"/>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75" name="Rectangle 74"/>
            <p:cNvSpPr/>
            <p:nvPr/>
          </p:nvSpPr>
          <p:spPr>
            <a:xfrm>
              <a:off x="916793" y="5813275"/>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6" name="Rectangle 75"/>
            <p:cNvSpPr/>
            <p:nvPr/>
          </p:nvSpPr>
          <p:spPr>
            <a:xfrm>
              <a:off x="916793" y="6167111"/>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7" name="Rectangle 76"/>
            <p:cNvSpPr/>
            <p:nvPr/>
          </p:nvSpPr>
          <p:spPr>
            <a:xfrm>
              <a:off x="1296837" y="5798533"/>
              <a:ext cx="269708" cy="604472"/>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8" name="Rectangle 77"/>
            <p:cNvSpPr/>
            <p:nvPr/>
          </p:nvSpPr>
          <p:spPr>
            <a:xfrm>
              <a:off x="951566" y="5897175"/>
              <a:ext cx="582043" cy="43641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2"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2"/>
                </a:solidFill>
              </a:rPr>
              <a:t>1 </a:t>
            </a:r>
            <a:r>
              <a:rPr lang="en-US" dirty="0"/>
              <a:t>Extend with add-ins</a:t>
            </a:r>
          </a:p>
        </p:txBody>
      </p:sp>
    </p:spTree>
    <p:extLst>
      <p:ext uri="{BB962C8B-B14F-4D97-AF65-F5344CB8AC3E}">
        <p14:creationId xmlns:p14="http://schemas.microsoft.com/office/powerpoint/2010/main" val="400195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42" presetClass="path" presetSubtype="0" decel="100000" fill="hold" nodeType="withEffect">
                                  <p:stCondLst>
                                    <p:cond delay="0"/>
                                  </p:stCondLst>
                                  <p:childTnLst>
                                    <p:animMotion origin="layout" path="M 1.22167E-6 -1.48148E-6 L -0.07216 0.00324 " pathEditMode="relative" rAng="0" ptsTypes="AA">
                                      <p:cBhvr>
                                        <p:cTn id="9" dur="500" spd="-100000" fill="hold"/>
                                        <p:tgtEl>
                                          <p:spTgt spid="61"/>
                                        </p:tgtEl>
                                        <p:attrNameLst>
                                          <p:attrName>ppt_x</p:attrName>
                                          <p:attrName>ppt_y</p:attrName>
                                        </p:attrNameLst>
                                      </p:cBhvr>
                                      <p:rCtr x="-3608" y="162"/>
                                    </p:animMotion>
                                  </p:childTnLst>
                                </p:cTn>
                              </p:par>
                              <p:par>
                                <p:cTn id="10" presetID="10" presetClass="entr" presetSubtype="0" fill="hold" nodeType="withEffect">
                                  <p:stCondLst>
                                    <p:cond delay="20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42" presetClass="path" presetSubtype="0" decel="100000" fill="hold" nodeType="withEffect">
                                  <p:stCondLst>
                                    <p:cond delay="200"/>
                                  </p:stCondLst>
                                  <p:childTnLst>
                                    <p:animMotion origin="layout" path="M 1.22167E-6 -1.48148E-6 L -0.07216 0.00324 " pathEditMode="relative" rAng="0" ptsTypes="AA">
                                      <p:cBhvr>
                                        <p:cTn id="14" dur="500" spd="-100000" fill="hold"/>
                                        <p:tgtEl>
                                          <p:spTgt spid="46"/>
                                        </p:tgtEl>
                                        <p:attrNameLst>
                                          <p:attrName>ppt_x</p:attrName>
                                          <p:attrName>ppt_y</p:attrName>
                                        </p:attrNameLst>
                                      </p:cBhvr>
                                      <p:rCtr x="-3608" y="162"/>
                                    </p:animMotion>
                                  </p:childTnLst>
                                </p:cTn>
                              </p:par>
                              <p:par>
                                <p:cTn id="15" presetID="10" presetClass="entr" presetSubtype="0" fill="hold" nodeType="withEffect">
                                  <p:stCondLst>
                                    <p:cond delay="40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42" presetClass="path" presetSubtype="0" decel="100000" fill="hold" nodeType="withEffect">
                                  <p:stCondLst>
                                    <p:cond delay="400"/>
                                  </p:stCondLst>
                                  <p:childTnLst>
                                    <p:animMotion origin="layout" path="M 1.22167E-6 -1.48148E-6 L -0.07216 0.00324 " pathEditMode="relative" rAng="0" ptsTypes="AA">
                                      <p:cBhvr>
                                        <p:cTn id="19" dur="500" spd="-100000" fill="hold"/>
                                        <p:tgtEl>
                                          <p:spTgt spid="54"/>
                                        </p:tgtEl>
                                        <p:attrNameLst>
                                          <p:attrName>ppt_x</p:attrName>
                                          <p:attrName>ppt_y</p:attrName>
                                        </p:attrNameLst>
                                      </p:cBhvr>
                                      <p:rCtr x="-3608" y="162"/>
                                    </p:animMotion>
                                  </p:childTnLst>
                                </p:cTn>
                              </p:par>
                              <p:par>
                                <p:cTn id="20" presetID="10" presetClass="entr" presetSubtype="0" fill="hold" nodeType="withEffect">
                                  <p:stCondLst>
                                    <p:cond delay="6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42" presetClass="path" presetSubtype="0" decel="100000" fill="hold" nodeType="withEffect">
                                  <p:stCondLst>
                                    <p:cond delay="600"/>
                                  </p:stCondLst>
                                  <p:childTnLst>
                                    <p:animMotion origin="layout" path="M 1.22167E-6 -1.48148E-6 L -0.07216 0.00324 " pathEditMode="relative" rAng="0" ptsTypes="AA">
                                      <p:cBhvr>
                                        <p:cTn id="24" dur="500" spd="-100000" fill="hold"/>
                                        <p:tgtEl>
                                          <p:spTgt spid="72"/>
                                        </p:tgtEl>
                                        <p:attrNameLst>
                                          <p:attrName>ppt_x</p:attrName>
                                          <p:attrName>ppt_y</p:attrName>
                                        </p:attrNameLst>
                                      </p:cBhvr>
                                      <p:rCtr x="-3608"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endParaRPr lang="en-US" sz="4798" dirty="0"/>
          </a:p>
        </p:txBody>
      </p:sp>
      <p:grpSp>
        <p:nvGrpSpPr>
          <p:cNvPr id="3" name="Group 2"/>
          <p:cNvGrpSpPr/>
          <p:nvPr/>
        </p:nvGrpSpPr>
        <p:grpSpPr>
          <a:xfrm>
            <a:off x="5529843" y="2842315"/>
            <a:ext cx="6162309" cy="3760037"/>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sp>
        <p:nvSpPr>
          <p:cNvPr id="54" name="Footer Placeholder 5"/>
          <p:cNvSpPr txBox="1">
            <a:spLocks/>
          </p:cNvSpPr>
          <p:nvPr/>
        </p:nvSpPr>
        <p:spPr>
          <a:xfrm>
            <a:off x="7964488" y="295272"/>
            <a:ext cx="4306105" cy="371475"/>
          </a:xfrm>
          <a:prstGeom prst="rect">
            <a:avLst/>
          </a:prstGeom>
        </p:spPr>
        <p:txBody>
          <a:bodyPr vert="horz" lIns="91440" tIns="45720" rIns="182880" bIns="45720" rtlCol="0" anchor="ctr"/>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pPr>
            <a:r>
              <a:rPr lang="en-US" sz="1400" b="1" dirty="0">
                <a:gradFill>
                  <a:gsLst>
                    <a:gs pos="0">
                      <a:schemeClr val="tx1"/>
                    </a:gs>
                    <a:gs pos="100000">
                      <a:schemeClr val="tx1"/>
                    </a:gs>
                  </a:gsLst>
                  <a:lin ang="5400000" scaled="0"/>
                </a:gradFill>
              </a:rPr>
              <a:t>1 </a:t>
            </a:r>
            <a:r>
              <a:rPr lang="en-US" sz="1400" dirty="0">
                <a:gradFill>
                  <a:gsLst>
                    <a:gs pos="0">
                      <a:schemeClr val="tx1"/>
                    </a:gs>
                    <a:gs pos="100000">
                      <a:schemeClr val="tx1"/>
                    </a:gs>
                  </a:gsLst>
                  <a:lin ang="5400000" scaled="0"/>
                </a:gradFill>
              </a:rPr>
              <a:t>Extend </a:t>
            </a:r>
            <a:r>
              <a:rPr lang="en-US" sz="1400"/>
              <a:t>with add-ins</a:t>
            </a:r>
            <a:endParaRPr lang="en-US" sz="1400" dirty="0"/>
          </a:p>
        </p:txBody>
      </p:sp>
    </p:spTree>
    <p:extLst>
      <p:ext uri="{BB962C8B-B14F-4D97-AF65-F5344CB8AC3E}">
        <p14:creationId xmlns:p14="http://schemas.microsoft.com/office/powerpoint/2010/main" val="419397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8" y="1799886"/>
            <a:ext cx="5938838" cy="1846659"/>
          </a:xfrm>
        </p:spPr>
        <p:txBody>
          <a:bodyPr/>
          <a:lstStyle/>
          <a:p>
            <a:r>
              <a:rPr lang="en-US" dirty="0"/>
              <a:t>Connect to </a:t>
            </a:r>
            <a:br>
              <a:rPr lang="en-US" dirty="0"/>
            </a:br>
            <a:r>
              <a:rPr lang="en-US" dirty="0"/>
              <a:t>Office 365 </a:t>
            </a:r>
            <a:br>
              <a:rPr lang="en-US" dirty="0"/>
            </a:br>
            <a:r>
              <a:rPr lang="en-US" dirty="0"/>
              <a:t>services</a:t>
            </a:r>
          </a:p>
        </p:txBody>
      </p:sp>
      <p:sp>
        <p:nvSpPr>
          <p:cNvPr id="3" name="Text Placeholder 2"/>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59280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441765" y="3722634"/>
            <a:ext cx="1725115" cy="510756"/>
            <a:chOff x="4975802" y="2787349"/>
            <a:chExt cx="1760415" cy="521208"/>
          </a:xfrm>
          <a:solidFill>
            <a:srgbClr val="0072C6"/>
          </a:solidFill>
        </p:grpSpPr>
        <p:sp>
          <p:nvSpPr>
            <p:cNvPr id="16" name="Rectangle 15"/>
            <p:cNvSpPr/>
            <p:nvPr/>
          </p:nvSpPr>
          <p:spPr bwMode="auto">
            <a:xfrm>
              <a:off x="4975802"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Calendar</a:t>
              </a:r>
            </a:p>
          </p:txBody>
        </p:sp>
        <p:sp>
          <p:nvSpPr>
            <p:cNvPr id="17" name="Freeform 109"/>
            <p:cNvSpPr>
              <a:spLocks noChangeAspect="1" noEditPoints="1"/>
            </p:cNvSpPr>
            <p:nvPr/>
          </p:nvSpPr>
          <p:spPr bwMode="auto">
            <a:xfrm>
              <a:off x="6295601" y="2926498"/>
              <a:ext cx="314819" cy="255643"/>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995"/>
              <a:endParaRPr lang="en-US" sz="1764" dirty="0">
                <a:solidFill>
                  <a:srgbClr val="FFFFFF"/>
                </a:solidFill>
              </a:endParaRPr>
            </a:p>
          </p:txBody>
        </p:sp>
      </p:grpSp>
      <p:sp>
        <p:nvSpPr>
          <p:cNvPr id="2" name="Title 1"/>
          <p:cNvSpPr>
            <a:spLocks noGrp="1"/>
          </p:cNvSpPr>
          <p:nvPr>
            <p:ph type="title"/>
          </p:nvPr>
        </p:nvSpPr>
        <p:spPr/>
        <p:txBody>
          <a:bodyPr/>
          <a:lstStyle/>
          <a:p>
            <a:r>
              <a:rPr lang="en-US" dirty="0"/>
              <a:t>Robust Microsoft Graph APIs</a:t>
            </a:r>
          </a:p>
        </p:txBody>
      </p:sp>
      <p:sp>
        <p:nvSpPr>
          <p:cNvPr id="4" name="Rectangle 3"/>
          <p:cNvSpPr/>
          <p:nvPr/>
        </p:nvSpPr>
        <p:spPr bwMode="auto">
          <a:xfrm>
            <a:off x="1815632" y="4354507"/>
            <a:ext cx="1725115" cy="51075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Office Graph</a:t>
            </a:r>
          </a:p>
        </p:txBody>
      </p:sp>
      <p:sp>
        <p:nvSpPr>
          <p:cNvPr id="5" name="TextBox 4"/>
          <p:cNvSpPr txBox="1"/>
          <p:nvPr/>
        </p:nvSpPr>
        <p:spPr>
          <a:xfrm>
            <a:off x="2950944" y="2892337"/>
            <a:ext cx="6615939" cy="621821"/>
          </a:xfrm>
          <a:prstGeom prst="rect">
            <a:avLst/>
          </a:prstGeom>
          <a:noFill/>
        </p:spPr>
        <p:txBody>
          <a:bodyPr wrap="square" lIns="179213" tIns="143370" rIns="179213" bIns="143370" rtlCol="0">
            <a:spAutoFit/>
          </a:bodyPr>
          <a:lstStyle/>
          <a:p>
            <a:pPr algn="ctr" defTabSz="914005">
              <a:lnSpc>
                <a:spcPct val="90000"/>
              </a:lnSpc>
              <a:spcAft>
                <a:spcPts val="587"/>
              </a:spcAft>
            </a:pPr>
            <a:r>
              <a:rPr lang="en-US" sz="2352" dirty="0"/>
              <a:t>https://graph.microsoft.com</a:t>
            </a:r>
          </a:p>
        </p:txBody>
      </p:sp>
      <p:grpSp>
        <p:nvGrpSpPr>
          <p:cNvPr id="6" name="Group 5"/>
          <p:cNvGrpSpPr/>
          <p:nvPr/>
        </p:nvGrpSpPr>
        <p:grpSpPr>
          <a:xfrm>
            <a:off x="9087506" y="3720390"/>
            <a:ext cx="1725115" cy="510756"/>
            <a:chOff x="8944087" y="2711730"/>
            <a:chExt cx="1760415" cy="521208"/>
          </a:xfrm>
          <a:solidFill>
            <a:srgbClr val="0072C6"/>
          </a:solidFill>
        </p:grpSpPr>
        <p:sp>
          <p:nvSpPr>
            <p:cNvPr id="7" name="Rectangle 6"/>
            <p:cNvSpPr/>
            <p:nvPr/>
          </p:nvSpPr>
          <p:spPr bwMode="auto">
            <a:xfrm>
              <a:off x="8944087" y="2711730"/>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Search</a:t>
              </a:r>
            </a:p>
          </p:txBody>
        </p:sp>
        <p:sp>
          <p:nvSpPr>
            <p:cNvPr id="8" name="Freeform 232"/>
            <p:cNvSpPr>
              <a:spLocks noChangeAspect="1" noEditPoints="1"/>
            </p:cNvSpPr>
            <p:nvPr/>
          </p:nvSpPr>
          <p:spPr bwMode="auto">
            <a:xfrm>
              <a:off x="10247616" y="2863329"/>
              <a:ext cx="249749" cy="23914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14005">
                <a:lnSpc>
                  <a:spcPct val="90000"/>
                </a:lnSpc>
                <a:spcAft>
                  <a:spcPts val="587"/>
                </a:spcAft>
              </a:pPr>
              <a:endParaRPr lang="en-US" sz="1372" b="1" dirty="0">
                <a:gradFill>
                  <a:gsLst>
                    <a:gs pos="50427">
                      <a:srgbClr val="FFFFFF"/>
                    </a:gs>
                    <a:gs pos="30000">
                      <a:srgbClr val="FFFFFF"/>
                    </a:gs>
                  </a:gsLst>
                  <a:lin ang="5400000" scaled="0"/>
                </a:gradFill>
              </a:endParaRPr>
            </a:p>
          </p:txBody>
        </p:sp>
      </p:grpSp>
      <p:grpSp>
        <p:nvGrpSpPr>
          <p:cNvPr id="9" name="Group 8"/>
          <p:cNvGrpSpPr/>
          <p:nvPr/>
        </p:nvGrpSpPr>
        <p:grpSpPr>
          <a:xfrm>
            <a:off x="9077769" y="4354507"/>
            <a:ext cx="1725115" cy="510756"/>
            <a:chOff x="9102738" y="3669845"/>
            <a:chExt cx="1760415" cy="521208"/>
          </a:xfrm>
          <a:solidFill>
            <a:srgbClr val="0072C6"/>
          </a:solidFill>
        </p:grpSpPr>
        <p:sp>
          <p:nvSpPr>
            <p:cNvPr id="10" name="Rectangle 9"/>
            <p:cNvSpPr/>
            <p:nvPr/>
          </p:nvSpPr>
          <p:spPr bwMode="auto">
            <a:xfrm>
              <a:off x="9102738" y="3669845"/>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Social</a:t>
              </a:r>
            </a:p>
          </p:txBody>
        </p:sp>
        <p:sp>
          <p:nvSpPr>
            <p:cNvPr id="11" name="Freeform 212"/>
            <p:cNvSpPr>
              <a:spLocks noChangeAspect="1" noEditPoints="1"/>
            </p:cNvSpPr>
            <p:nvPr/>
          </p:nvSpPr>
          <p:spPr bwMode="auto">
            <a:xfrm>
              <a:off x="10398588" y="3832743"/>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14005">
                <a:lnSpc>
                  <a:spcPct val="90000"/>
                </a:lnSpc>
                <a:spcAft>
                  <a:spcPts val="587"/>
                </a:spcAft>
              </a:pPr>
              <a:endParaRPr lang="en-US" sz="1372" b="1" dirty="0">
                <a:gradFill>
                  <a:gsLst>
                    <a:gs pos="50427">
                      <a:srgbClr val="FFFFFF"/>
                    </a:gs>
                    <a:gs pos="30000">
                      <a:srgbClr val="FFFFFF"/>
                    </a:gs>
                  </a:gsLst>
                  <a:lin ang="5400000" scaled="0"/>
                </a:gradFill>
              </a:endParaRPr>
            </a:p>
          </p:txBody>
        </p:sp>
      </p:grpSp>
      <p:grpSp>
        <p:nvGrpSpPr>
          <p:cNvPr id="12" name="Group 11"/>
          <p:cNvGrpSpPr/>
          <p:nvPr/>
        </p:nvGrpSpPr>
        <p:grpSpPr>
          <a:xfrm>
            <a:off x="3618785" y="3720390"/>
            <a:ext cx="1725115" cy="510756"/>
            <a:chOff x="2867799" y="2762517"/>
            <a:chExt cx="1760415" cy="521208"/>
          </a:xfrm>
          <a:solidFill>
            <a:srgbClr val="0072C6"/>
          </a:solidFill>
        </p:grpSpPr>
        <p:sp>
          <p:nvSpPr>
            <p:cNvPr id="13" name="Rectangle 12"/>
            <p:cNvSpPr/>
            <p:nvPr/>
          </p:nvSpPr>
          <p:spPr bwMode="auto">
            <a:xfrm>
              <a:off x="2867799"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Mail</a:t>
              </a:r>
            </a:p>
          </p:txBody>
        </p:sp>
        <p:sp>
          <p:nvSpPr>
            <p:cNvPr id="14" name="Freeform 18"/>
            <p:cNvSpPr>
              <a:spLocks noChangeAspect="1" noEditPoints="1"/>
            </p:cNvSpPr>
            <p:nvPr/>
          </p:nvSpPr>
          <p:spPr bwMode="auto">
            <a:xfrm>
              <a:off x="4198336" y="2933167"/>
              <a:ext cx="300859" cy="20240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14005">
                <a:lnSpc>
                  <a:spcPct val="90000"/>
                </a:lnSpc>
                <a:spcAft>
                  <a:spcPts val="587"/>
                </a:spcAft>
              </a:pPr>
              <a:endParaRPr lang="en-US" sz="1372" b="1" dirty="0">
                <a:gradFill>
                  <a:gsLst>
                    <a:gs pos="50427">
                      <a:srgbClr val="FFFFFF"/>
                    </a:gs>
                    <a:gs pos="30000">
                      <a:srgbClr val="FFFFFF"/>
                    </a:gs>
                  </a:gsLst>
                  <a:lin ang="5400000" scaled="0"/>
                </a:gradFill>
              </a:endParaRPr>
            </a:p>
          </p:txBody>
        </p:sp>
      </p:grpSp>
      <p:grpSp>
        <p:nvGrpSpPr>
          <p:cNvPr id="18" name="Group 17"/>
          <p:cNvGrpSpPr/>
          <p:nvPr/>
        </p:nvGrpSpPr>
        <p:grpSpPr>
          <a:xfrm>
            <a:off x="7284039" y="3720390"/>
            <a:ext cx="1725115" cy="510756"/>
            <a:chOff x="7083805" y="2787349"/>
            <a:chExt cx="1760415" cy="521208"/>
          </a:xfrm>
          <a:solidFill>
            <a:srgbClr val="0072C6"/>
          </a:solidFill>
        </p:grpSpPr>
        <p:sp>
          <p:nvSpPr>
            <p:cNvPr id="19" name="Rectangle 18"/>
            <p:cNvSpPr/>
            <p:nvPr/>
          </p:nvSpPr>
          <p:spPr bwMode="auto">
            <a:xfrm>
              <a:off x="7083805"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People</a:t>
              </a:r>
            </a:p>
          </p:txBody>
        </p:sp>
        <p:sp>
          <p:nvSpPr>
            <p:cNvPr id="20" name="Freeform 5"/>
            <p:cNvSpPr>
              <a:spLocks noChangeAspect="1" noEditPoints="1"/>
            </p:cNvSpPr>
            <p:nvPr/>
          </p:nvSpPr>
          <p:spPr bwMode="auto">
            <a:xfrm>
              <a:off x="8429000" y="2941433"/>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14005">
                <a:lnSpc>
                  <a:spcPct val="90000"/>
                </a:lnSpc>
                <a:spcAft>
                  <a:spcPts val="587"/>
                </a:spcAft>
              </a:pPr>
              <a:endParaRPr lang="en-US" sz="1372" b="1" dirty="0">
                <a:gradFill>
                  <a:gsLst>
                    <a:gs pos="50427">
                      <a:srgbClr val="FFFFFF"/>
                    </a:gs>
                    <a:gs pos="30000">
                      <a:srgbClr val="FFFFFF"/>
                    </a:gs>
                  </a:gsLst>
                  <a:lin ang="5400000" scaled="0"/>
                </a:gradFill>
              </a:endParaRPr>
            </a:p>
          </p:txBody>
        </p:sp>
      </p:grpSp>
      <p:grpSp>
        <p:nvGrpSpPr>
          <p:cNvPr id="21" name="Group 20"/>
          <p:cNvGrpSpPr/>
          <p:nvPr/>
        </p:nvGrpSpPr>
        <p:grpSpPr>
          <a:xfrm>
            <a:off x="1795807" y="3720390"/>
            <a:ext cx="1725115" cy="510756"/>
            <a:chOff x="753803" y="2762517"/>
            <a:chExt cx="1760415" cy="521208"/>
          </a:xfrm>
          <a:solidFill>
            <a:srgbClr val="0072C6"/>
          </a:solidFill>
        </p:grpSpPr>
        <p:sp>
          <p:nvSpPr>
            <p:cNvPr id="22" name="Rectangle 21"/>
            <p:cNvSpPr/>
            <p:nvPr/>
          </p:nvSpPr>
          <p:spPr bwMode="auto">
            <a:xfrm>
              <a:off x="753803"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Documents</a:t>
              </a:r>
            </a:p>
          </p:txBody>
        </p:sp>
        <p:sp>
          <p:nvSpPr>
            <p:cNvPr id="23" name="Freeform 5"/>
            <p:cNvSpPr>
              <a:spLocks noChangeAspect="1" noEditPoints="1"/>
            </p:cNvSpPr>
            <p:nvPr/>
          </p:nvSpPr>
          <p:spPr bwMode="auto">
            <a:xfrm>
              <a:off x="2181812"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14005">
                <a:lnSpc>
                  <a:spcPct val="90000"/>
                </a:lnSpc>
                <a:spcAft>
                  <a:spcPts val="587"/>
                </a:spcAft>
              </a:pPr>
              <a:endParaRPr lang="en-US" sz="1372" b="1" dirty="0">
                <a:gradFill>
                  <a:gsLst>
                    <a:gs pos="50427">
                      <a:srgbClr val="FFFFFF"/>
                    </a:gs>
                    <a:gs pos="30000">
                      <a:srgbClr val="FFFFFF"/>
                    </a:gs>
                  </a:gsLst>
                  <a:lin ang="5400000" scaled="0"/>
                </a:gradFill>
              </a:endParaRPr>
            </a:p>
          </p:txBody>
        </p:sp>
      </p:grpSp>
      <p:sp>
        <p:nvSpPr>
          <p:cNvPr id="24" name="Rectangle 23"/>
          <p:cNvSpPr/>
          <p:nvPr/>
        </p:nvSpPr>
        <p:spPr bwMode="auto">
          <a:xfrm>
            <a:off x="465364" y="1406579"/>
            <a:ext cx="3772430" cy="1254490"/>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Designed for </a:t>
            </a:r>
            <a:br>
              <a:rPr lang="en-US" sz="1764" dirty="0">
                <a:solidFill>
                  <a:schemeClr val="bg1"/>
                </a:solidFill>
                <a:cs typeface="Segoe UI Semilight" panose="020B0402040204020203" pitchFamily="34" charset="0"/>
              </a:rPr>
            </a:br>
            <a:r>
              <a:rPr lang="en-US" sz="1764" b="1" dirty="0">
                <a:solidFill>
                  <a:schemeClr val="bg1"/>
                </a:solidFill>
                <a:cs typeface="Segoe UI Semibold" panose="020B0702040204020203" pitchFamily="34" charset="0"/>
              </a:rPr>
              <a:t>openness </a:t>
            </a:r>
            <a:r>
              <a:rPr lang="en-US" sz="1764" dirty="0">
                <a:solidFill>
                  <a:schemeClr val="bg1"/>
                </a:solidFill>
                <a:cs typeface="Segoe UI Semilight" panose="020B0402040204020203" pitchFamily="34" charset="0"/>
              </a:rPr>
              <a:t>and</a:t>
            </a:r>
            <a:r>
              <a:rPr lang="en-US" sz="1764" b="1" dirty="0">
                <a:solidFill>
                  <a:schemeClr val="bg1"/>
                </a:solidFill>
                <a:cs typeface="Segoe UI Semilight" panose="020B0402040204020203" pitchFamily="34" charset="0"/>
              </a:rPr>
              <a:t> </a:t>
            </a:r>
            <a:br>
              <a:rPr lang="en-US" sz="1764" b="1" dirty="0">
                <a:solidFill>
                  <a:schemeClr val="bg1"/>
                </a:solidFill>
                <a:cs typeface="Segoe UI Semilight" panose="020B0402040204020203" pitchFamily="34" charset="0"/>
              </a:rPr>
            </a:br>
            <a:r>
              <a:rPr lang="en-US" sz="1764" b="1" dirty="0">
                <a:solidFill>
                  <a:schemeClr val="bg1"/>
                </a:solidFill>
                <a:cs typeface="Segoe UI Semibold" panose="020B0702040204020203" pitchFamily="34" charset="0"/>
              </a:rPr>
              <a:t>flexibility</a:t>
            </a:r>
          </a:p>
        </p:txBody>
      </p:sp>
      <p:sp>
        <p:nvSpPr>
          <p:cNvPr id="25" name="Rectangle 24"/>
          <p:cNvSpPr/>
          <p:nvPr/>
        </p:nvSpPr>
        <p:spPr bwMode="auto">
          <a:xfrm>
            <a:off x="4291608" y="1406579"/>
            <a:ext cx="3772430" cy="1254490"/>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Enabling a </a:t>
            </a:r>
            <a:br>
              <a:rPr lang="en-US" sz="1764" dirty="0">
                <a:solidFill>
                  <a:schemeClr val="bg1"/>
                </a:solidFill>
                <a:cs typeface="Segoe UI Semilight" panose="020B0402040204020203" pitchFamily="34" charset="0"/>
              </a:rPr>
            </a:br>
            <a:r>
              <a:rPr lang="en-US" sz="1764" b="1" dirty="0">
                <a:solidFill>
                  <a:schemeClr val="bg1"/>
                </a:solidFill>
                <a:cs typeface="Segoe UI Semibold" panose="020B0702040204020203" pitchFamily="34" charset="0"/>
              </a:rPr>
              <a:t>consistent</a:t>
            </a:r>
            <a:r>
              <a:rPr lang="en-US" sz="1764" dirty="0">
                <a:solidFill>
                  <a:schemeClr val="bg1"/>
                </a:solidFill>
                <a:cs typeface="Segoe UI Semilight" panose="020B0402040204020203" pitchFamily="34" charset="0"/>
              </a:rPr>
              <a:t> </a:t>
            </a:r>
            <a:br>
              <a:rPr lang="en-US" sz="1764" dirty="0">
                <a:solidFill>
                  <a:schemeClr val="bg1"/>
                </a:solidFill>
                <a:cs typeface="Segoe UI Semilight" panose="020B0402040204020203" pitchFamily="34" charset="0"/>
              </a:rPr>
            </a:br>
            <a:r>
              <a:rPr lang="en-US" sz="1764" dirty="0">
                <a:solidFill>
                  <a:schemeClr val="bg1"/>
                </a:solidFill>
                <a:cs typeface="Segoe UI Semilight" panose="020B0402040204020203" pitchFamily="34" charset="0"/>
              </a:rPr>
              <a:t>development </a:t>
            </a:r>
            <a:br>
              <a:rPr lang="en-US" sz="1764" dirty="0">
                <a:solidFill>
                  <a:schemeClr val="bg1"/>
                </a:solidFill>
                <a:cs typeface="Segoe UI Semilight" panose="020B0402040204020203" pitchFamily="34" charset="0"/>
              </a:rPr>
            </a:br>
            <a:r>
              <a:rPr lang="en-US" sz="1764" dirty="0">
                <a:solidFill>
                  <a:schemeClr val="bg1"/>
                </a:solidFill>
                <a:cs typeface="Segoe UI Semilight" panose="020B0402040204020203" pitchFamily="34" charset="0"/>
              </a:rPr>
              <a:t>platform</a:t>
            </a:r>
          </a:p>
        </p:txBody>
      </p:sp>
      <p:sp>
        <p:nvSpPr>
          <p:cNvPr id="26" name="Rectangle 25"/>
          <p:cNvSpPr/>
          <p:nvPr/>
        </p:nvSpPr>
        <p:spPr bwMode="auto">
          <a:xfrm>
            <a:off x="8117848" y="1406579"/>
            <a:ext cx="3817234" cy="1254490"/>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Powering </a:t>
            </a:r>
            <a:br>
              <a:rPr lang="en-US" sz="1764" dirty="0">
                <a:solidFill>
                  <a:schemeClr val="bg1"/>
                </a:solidFill>
                <a:cs typeface="Segoe UI Semilight" panose="020B0402040204020203" pitchFamily="34" charset="0"/>
              </a:rPr>
            </a:br>
            <a:r>
              <a:rPr lang="en-US" sz="1764" dirty="0">
                <a:solidFill>
                  <a:schemeClr val="bg1"/>
                </a:solidFill>
                <a:cs typeface="Segoe UI Semilight" panose="020B0402040204020203" pitchFamily="34" charset="0"/>
              </a:rPr>
              <a:t>a world </a:t>
            </a:r>
            <a:br>
              <a:rPr lang="en-US" sz="1764" dirty="0">
                <a:solidFill>
                  <a:schemeClr val="bg1"/>
                </a:solidFill>
                <a:cs typeface="Segoe UI Semilight" panose="020B0402040204020203" pitchFamily="34" charset="0"/>
              </a:rPr>
            </a:br>
            <a:r>
              <a:rPr lang="en-US" sz="1764" dirty="0">
                <a:solidFill>
                  <a:schemeClr val="bg1"/>
                </a:solidFill>
                <a:cs typeface="Segoe UI Semilight" panose="020B0402040204020203" pitchFamily="34" charset="0"/>
              </a:rPr>
              <a:t>of </a:t>
            </a:r>
            <a:r>
              <a:rPr lang="en-US" sz="1764" b="1" dirty="0">
                <a:solidFill>
                  <a:schemeClr val="bg1"/>
                </a:solidFill>
                <a:cs typeface="Segoe UI Semibold" panose="020B0702040204020203" pitchFamily="34" charset="0"/>
              </a:rPr>
              <a:t>devices</a:t>
            </a:r>
          </a:p>
        </p:txBody>
      </p:sp>
      <p:sp>
        <p:nvSpPr>
          <p:cNvPr id="27" name="Freeform 5"/>
          <p:cNvSpPr>
            <a:spLocks noChangeAspect="1" noEditPoints="1"/>
          </p:cNvSpPr>
          <p:nvPr/>
        </p:nvSpPr>
        <p:spPr bwMode="auto">
          <a:xfrm>
            <a:off x="2779971" y="1688855"/>
            <a:ext cx="1001241" cy="640161"/>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lnSpc>
                <a:spcPct val="90000"/>
              </a:lnSpc>
            </a:pPr>
            <a:endParaRPr lang="en-US" sz="1764" dirty="0">
              <a:solidFill>
                <a:srgbClr val="505050"/>
              </a:solidFill>
            </a:endParaRPr>
          </a:p>
        </p:txBody>
      </p:sp>
      <p:sp>
        <p:nvSpPr>
          <p:cNvPr id="28" name="Arc 27"/>
          <p:cNvSpPr/>
          <p:nvPr/>
        </p:nvSpPr>
        <p:spPr>
          <a:xfrm rot="20676240">
            <a:off x="7000815" y="2006116"/>
            <a:ext cx="702427" cy="439793"/>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005">
              <a:lnSpc>
                <a:spcPct val="90000"/>
              </a:lnSpc>
            </a:pPr>
            <a:endParaRPr lang="en-US" sz="1764" dirty="0">
              <a:solidFill>
                <a:srgbClr val="505050"/>
              </a:solidFill>
            </a:endParaRPr>
          </a:p>
        </p:txBody>
      </p:sp>
      <p:grpSp>
        <p:nvGrpSpPr>
          <p:cNvPr id="29" name="Group 28"/>
          <p:cNvGrpSpPr>
            <a:grpSpLocks noChangeAspect="1"/>
          </p:cNvGrpSpPr>
          <p:nvPr/>
        </p:nvGrpSpPr>
        <p:grpSpPr>
          <a:xfrm>
            <a:off x="10333494" y="1735046"/>
            <a:ext cx="1016590" cy="617809"/>
            <a:chOff x="3742936" y="4845974"/>
            <a:chExt cx="1597183" cy="970652"/>
          </a:xfrm>
          <a:solidFill>
            <a:srgbClr val="515151"/>
          </a:solidFill>
        </p:grpSpPr>
        <p:sp>
          <p:nvSpPr>
            <p:cNvPr id="30" name="Freeform 29"/>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lnSpc>
                  <a:spcPct val="90000"/>
                </a:lnSpc>
              </a:pPr>
              <a:endParaRPr lang="en-US" sz="1764" dirty="0">
                <a:solidFill>
                  <a:srgbClr val="505050"/>
                </a:solidFill>
              </a:endParaRPr>
            </a:p>
          </p:txBody>
        </p:sp>
        <p:sp>
          <p:nvSpPr>
            <p:cNvPr id="31"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lnSpc>
                  <a:spcPct val="90000"/>
                </a:lnSpc>
              </a:pPr>
              <a:endParaRPr lang="en-US" sz="1764" dirty="0">
                <a:solidFill>
                  <a:srgbClr val="505050"/>
                </a:solidFill>
              </a:endParaRPr>
            </a:p>
          </p:txBody>
        </p:sp>
      </p:grpSp>
      <p:sp>
        <p:nvSpPr>
          <p:cNvPr id="32" name="Freeform 5"/>
          <p:cNvSpPr>
            <a:spLocks noChangeAspect="1" noEditPoints="1"/>
          </p:cNvSpPr>
          <p:nvPr/>
        </p:nvSpPr>
        <p:spPr bwMode="auto">
          <a:xfrm>
            <a:off x="11504386" y="1906137"/>
            <a:ext cx="232359" cy="446717"/>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lnSpc>
                <a:spcPct val="90000"/>
              </a:lnSpc>
            </a:pPr>
            <a:endParaRPr lang="en-US" sz="1764" dirty="0">
              <a:solidFill>
                <a:srgbClr val="505050"/>
              </a:solidFill>
            </a:endParaRPr>
          </a:p>
        </p:txBody>
      </p:sp>
      <p:sp>
        <p:nvSpPr>
          <p:cNvPr id="33" name="Freeform 5"/>
          <p:cNvSpPr>
            <a:spLocks noChangeAspect="1" noEditPoints="1"/>
          </p:cNvSpPr>
          <p:nvPr/>
        </p:nvSpPr>
        <p:spPr bwMode="auto">
          <a:xfrm>
            <a:off x="9605742" y="1913946"/>
            <a:ext cx="589005" cy="438908"/>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lnSpc>
                <a:spcPct val="90000"/>
              </a:lnSpc>
            </a:pPr>
            <a:endParaRPr lang="en-US" sz="1764" dirty="0">
              <a:solidFill>
                <a:srgbClr val="505050"/>
              </a:solidFill>
            </a:endParaRPr>
          </a:p>
        </p:txBody>
      </p:sp>
      <p:grpSp>
        <p:nvGrpSpPr>
          <p:cNvPr id="34" name="Group 33"/>
          <p:cNvGrpSpPr/>
          <p:nvPr/>
        </p:nvGrpSpPr>
        <p:grpSpPr>
          <a:xfrm>
            <a:off x="6304322" y="1577608"/>
            <a:ext cx="1503470" cy="905822"/>
            <a:chOff x="6293519" y="1918846"/>
            <a:chExt cx="1534235" cy="924357"/>
          </a:xfrm>
        </p:grpSpPr>
        <p:sp>
          <p:nvSpPr>
            <p:cNvPr id="35"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lnSpc>
                  <a:spcPct val="90000"/>
                </a:lnSpc>
              </a:pPr>
              <a:endParaRPr lang="en-US" sz="1764" dirty="0">
                <a:solidFill>
                  <a:srgbClr val="505050"/>
                </a:solidFill>
              </a:endParaRPr>
            </a:p>
          </p:txBody>
        </p:sp>
        <p:sp>
          <p:nvSpPr>
            <p:cNvPr id="36"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lnSpc>
                  <a:spcPct val="90000"/>
                </a:lnSpc>
              </a:pPr>
              <a:endParaRPr lang="en-US" sz="1764" dirty="0">
                <a:solidFill>
                  <a:srgbClr val="505050"/>
                </a:solidFill>
              </a:endParaRPr>
            </a:p>
          </p:txBody>
        </p:sp>
      </p:grpSp>
      <p:sp>
        <p:nvSpPr>
          <p:cNvPr id="37" name="Arc 36"/>
          <p:cNvSpPr/>
          <p:nvPr/>
        </p:nvSpPr>
        <p:spPr>
          <a:xfrm rot="9876240">
            <a:off x="6452624" y="1631665"/>
            <a:ext cx="702427" cy="439793"/>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005">
              <a:lnSpc>
                <a:spcPct val="90000"/>
              </a:lnSpc>
            </a:pPr>
            <a:endParaRPr lang="en-US" sz="1764" dirty="0">
              <a:solidFill>
                <a:srgbClr val="505050"/>
              </a:solidFill>
            </a:endParaRPr>
          </a:p>
        </p:txBody>
      </p:sp>
      <p:pic>
        <p:nvPicPr>
          <p:cNvPr id="38" name="Picture 14"/>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591046" y="5193527"/>
            <a:ext cx="737690" cy="862998"/>
          </a:xfrm>
          <a:prstGeom prst="rect">
            <a:avLst/>
          </a:prstGeom>
          <a:noFill/>
          <a:ln>
            <a:noFill/>
          </a:ln>
          <a:effectLst/>
          <a:extLst/>
        </p:spPr>
      </p:pic>
      <p:sp>
        <p:nvSpPr>
          <p:cNvPr id="39" name="TextBox 38"/>
          <p:cNvSpPr txBox="1"/>
          <p:nvPr/>
        </p:nvSpPr>
        <p:spPr>
          <a:xfrm>
            <a:off x="4785574" y="5162476"/>
            <a:ext cx="1628795" cy="898449"/>
          </a:xfrm>
          <a:prstGeom prst="rect">
            <a:avLst/>
          </a:prstGeom>
          <a:noFill/>
        </p:spPr>
        <p:txBody>
          <a:bodyPr wrap="square" lIns="179213" tIns="143370" rIns="179213" bIns="143370" rtlCol="0">
            <a:spAutoFit/>
          </a:bodyPr>
          <a:lstStyle/>
          <a:p>
            <a:pPr defTabSz="914005">
              <a:lnSpc>
                <a:spcPct val="90000"/>
              </a:lnSpc>
              <a:spcAft>
                <a:spcPts val="587"/>
              </a:spcAft>
            </a:pPr>
            <a:r>
              <a:rPr lang="en-US" sz="4311" dirty="0"/>
              <a:t>iOS</a:t>
            </a:r>
          </a:p>
        </p:txBody>
      </p:sp>
      <p:sp>
        <p:nvSpPr>
          <p:cNvPr id="40" name="Freeform 39"/>
          <p:cNvSpPr>
            <a:spLocks noEditPoints="1"/>
          </p:cNvSpPr>
          <p:nvPr/>
        </p:nvSpPr>
        <p:spPr bwMode="auto">
          <a:xfrm>
            <a:off x="7155130" y="5247195"/>
            <a:ext cx="744155" cy="755656"/>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9606" tIns="44802" rIns="89606" bIns="44802" numCol="1" anchor="t" anchorCtr="0" compatLnSpc="1">
            <a:prstTxWarp prst="textNoShape">
              <a:avLst/>
            </a:prstTxWarp>
          </a:bodyPr>
          <a:lstStyle/>
          <a:p>
            <a:pPr defTabSz="914005"/>
            <a:endParaRPr lang="en-US" sz="1764" dirty="0">
              <a:solidFill>
                <a:srgbClr val="505050"/>
              </a:solidFill>
            </a:endParaRPr>
          </a:p>
        </p:txBody>
      </p:sp>
      <p:sp>
        <p:nvSpPr>
          <p:cNvPr id="41" name="Rectangle 40"/>
          <p:cNvSpPr/>
          <p:nvPr/>
        </p:nvSpPr>
        <p:spPr>
          <a:xfrm>
            <a:off x="5400401" y="6171113"/>
            <a:ext cx="2187450" cy="463336"/>
          </a:xfrm>
          <a:prstGeom prst="rect">
            <a:avLst/>
          </a:prstGeom>
          <a:noFill/>
        </p:spPr>
        <p:txBody>
          <a:bodyPr wrap="none">
            <a:spAutoFit/>
          </a:bodyPr>
          <a:lstStyle/>
          <a:p>
            <a:pPr defTabSz="914005"/>
            <a:r>
              <a:rPr lang="en-US" sz="2352" dirty="0"/>
              <a:t>dev.office.com</a:t>
            </a:r>
            <a:r>
              <a:rPr lang="en-US" sz="1764" dirty="0"/>
              <a:t> </a:t>
            </a:r>
          </a:p>
        </p:txBody>
      </p:sp>
      <p:sp>
        <p:nvSpPr>
          <p:cNvPr id="42" name="Rectangle 41"/>
          <p:cNvSpPr/>
          <p:nvPr/>
        </p:nvSpPr>
        <p:spPr bwMode="auto">
          <a:xfrm>
            <a:off x="3612430" y="4354507"/>
            <a:ext cx="1725115" cy="51075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Groups</a:t>
            </a:r>
          </a:p>
        </p:txBody>
      </p:sp>
      <p:sp>
        <p:nvSpPr>
          <p:cNvPr id="43" name="Rectangle 42"/>
          <p:cNvSpPr/>
          <p:nvPr/>
        </p:nvSpPr>
        <p:spPr bwMode="auto">
          <a:xfrm>
            <a:off x="5435410" y="4356751"/>
            <a:ext cx="1725115" cy="51075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Notebooks</a:t>
            </a:r>
          </a:p>
        </p:txBody>
      </p:sp>
      <p:sp>
        <p:nvSpPr>
          <p:cNvPr id="44" name="Rectangle 43"/>
          <p:cNvSpPr/>
          <p:nvPr/>
        </p:nvSpPr>
        <p:spPr bwMode="auto">
          <a:xfrm>
            <a:off x="7277684" y="4354507"/>
            <a:ext cx="1725115" cy="51075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Videos</a:t>
            </a:r>
          </a:p>
        </p:txBody>
      </p:sp>
      <p:sp>
        <p:nvSpPr>
          <p:cNvPr id="45" name="Freeform 7"/>
          <p:cNvSpPr>
            <a:spLocks noChangeAspect="1" noEditPoints="1"/>
          </p:cNvSpPr>
          <p:nvPr/>
        </p:nvSpPr>
        <p:spPr bwMode="auto">
          <a:xfrm>
            <a:off x="6765469" y="4478429"/>
            <a:ext cx="265101" cy="278478"/>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91366" tIns="45683" rIns="91366" bIns="45683" numCol="1" anchor="t" anchorCtr="0" compatLnSpc="1">
            <a:prstTxWarp prst="textNoShape">
              <a:avLst/>
            </a:prstTxWarp>
          </a:bodyPr>
          <a:lstStyle/>
          <a:p>
            <a:pPr defTabSz="931914"/>
            <a:endParaRPr lang="en-US" sz="1798">
              <a:solidFill>
                <a:srgbClr val="FFFFFF"/>
              </a:solidFill>
            </a:endParaRPr>
          </a:p>
        </p:txBody>
      </p:sp>
      <p:sp>
        <p:nvSpPr>
          <p:cNvPr id="46" name="Freeform 5"/>
          <p:cNvSpPr>
            <a:spLocks noEditPoints="1"/>
          </p:cNvSpPr>
          <p:nvPr/>
        </p:nvSpPr>
        <p:spPr bwMode="auto">
          <a:xfrm>
            <a:off x="3175786" y="4456045"/>
            <a:ext cx="326570" cy="302023"/>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91366" tIns="45683" rIns="91366" bIns="45683" numCol="1" anchor="t" anchorCtr="0" compatLnSpc="1">
            <a:prstTxWarp prst="textNoShape">
              <a:avLst/>
            </a:prstTxWarp>
          </a:bodyPr>
          <a:lstStyle/>
          <a:p>
            <a:pPr defTabSz="931914"/>
            <a:endParaRPr lang="en-US" sz="1998">
              <a:solidFill>
                <a:srgbClr val="FFFFFF"/>
              </a:solidFill>
            </a:endParaRPr>
          </a:p>
        </p:txBody>
      </p:sp>
      <p:sp>
        <p:nvSpPr>
          <p:cNvPr id="47" name="Freeform 14"/>
          <p:cNvSpPr>
            <a:spLocks noEditPoints="1"/>
          </p:cNvSpPr>
          <p:nvPr/>
        </p:nvSpPr>
        <p:spPr bwMode="auto">
          <a:xfrm>
            <a:off x="8604892" y="4442782"/>
            <a:ext cx="273274" cy="320498"/>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91366" tIns="45683" rIns="91366" bIns="45683" numCol="1" anchor="t" anchorCtr="0" compatLnSpc="1">
            <a:prstTxWarp prst="textNoShape">
              <a:avLst/>
            </a:prstTxWarp>
          </a:bodyPr>
          <a:lstStyle/>
          <a:p>
            <a:pPr defTabSz="931914"/>
            <a:endParaRPr lang="en-US" sz="1798">
              <a:solidFill>
                <a:srgbClr val="FFFFFF"/>
              </a:solidFill>
            </a:endParaRPr>
          </a:p>
        </p:txBody>
      </p:sp>
      <p:sp>
        <p:nvSpPr>
          <p:cNvPr id="48" name="Freeform 5"/>
          <p:cNvSpPr>
            <a:spLocks noChangeAspect="1" noEditPoints="1"/>
          </p:cNvSpPr>
          <p:nvPr/>
        </p:nvSpPr>
        <p:spPr bwMode="auto">
          <a:xfrm>
            <a:off x="4925618" y="4503066"/>
            <a:ext cx="291849" cy="24813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14005">
              <a:lnSpc>
                <a:spcPct val="90000"/>
              </a:lnSpc>
              <a:spcAft>
                <a:spcPts val="587"/>
              </a:spcAft>
            </a:pPr>
            <a:endParaRPr lang="en-US" sz="1372" b="1" dirty="0">
              <a:gradFill>
                <a:gsLst>
                  <a:gs pos="50427">
                    <a:srgbClr val="FFFFFF"/>
                  </a:gs>
                  <a:gs pos="30000">
                    <a:srgbClr val="FFFFFF"/>
                  </a:gs>
                </a:gsLst>
                <a:lin ang="5400000" scaled="0"/>
              </a:gradFill>
            </a:endParaRPr>
          </a:p>
        </p:txBody>
      </p:sp>
      <p:sp>
        <p:nvSpPr>
          <p:cNvPr id="52"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sz="1400" b="1" dirty="0">
                <a:solidFill>
                  <a:schemeClr val="accent6"/>
                </a:solidFill>
              </a:rPr>
              <a:t>2 </a:t>
            </a:r>
            <a:r>
              <a:rPr lang="en-US" dirty="0"/>
              <a:t>Connect </a:t>
            </a:r>
            <a:r>
              <a:rPr lang="en-US" dirty="0">
                <a:gradFill>
                  <a:gsLst>
                    <a:gs pos="8367">
                      <a:schemeClr val="tx1"/>
                    </a:gs>
                    <a:gs pos="31000">
                      <a:schemeClr val="tx1"/>
                    </a:gs>
                  </a:gsLst>
                  <a:lin ang="5400000" scaled="0"/>
                </a:gradFill>
              </a:rPr>
              <a:t>with Microsoft Graph APIs</a:t>
            </a:r>
          </a:p>
        </p:txBody>
      </p:sp>
    </p:spTree>
    <p:extLst>
      <p:ext uri="{BB962C8B-B14F-4D97-AF65-F5344CB8AC3E}">
        <p14:creationId xmlns:p14="http://schemas.microsoft.com/office/powerpoint/2010/main" val="110308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endParaRPr lang="en-US" sz="4798" dirty="0"/>
          </a:p>
        </p:txBody>
      </p:sp>
      <p:grpSp>
        <p:nvGrpSpPr>
          <p:cNvPr id="3" name="Group 2"/>
          <p:cNvGrpSpPr/>
          <p:nvPr/>
        </p:nvGrpSpPr>
        <p:grpSpPr>
          <a:xfrm>
            <a:off x="6218238" y="2594954"/>
            <a:ext cx="5956376" cy="3713601"/>
            <a:chOff x="7183317" y="4538026"/>
            <a:chExt cx="4740605" cy="2321778"/>
          </a:xfrm>
        </p:grpSpPr>
        <p:sp>
          <p:nvSpPr>
            <p:cNvPr id="5" name="Freeform 293"/>
            <p:cNvSpPr>
              <a:spLocks/>
            </p:cNvSpPr>
            <p:nvPr/>
          </p:nvSpPr>
          <p:spPr bwMode="auto">
            <a:xfrm>
              <a:off x="8760776" y="4820715"/>
              <a:ext cx="901119" cy="2035131"/>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 name="Freeform 294"/>
            <p:cNvSpPr>
              <a:spLocks/>
            </p:cNvSpPr>
            <p:nvPr/>
          </p:nvSpPr>
          <p:spPr bwMode="auto">
            <a:xfrm>
              <a:off x="9593800" y="4884219"/>
              <a:ext cx="661002" cy="1973829"/>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 name="Freeform 295"/>
            <p:cNvSpPr>
              <a:spLocks/>
            </p:cNvSpPr>
            <p:nvPr/>
          </p:nvSpPr>
          <p:spPr bwMode="auto">
            <a:xfrm>
              <a:off x="11324368" y="5070471"/>
              <a:ext cx="599554" cy="1785376"/>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 name="Freeform 296"/>
            <p:cNvSpPr>
              <a:spLocks/>
            </p:cNvSpPr>
            <p:nvPr/>
          </p:nvSpPr>
          <p:spPr bwMode="auto">
            <a:xfrm>
              <a:off x="10356114" y="4881786"/>
              <a:ext cx="908465" cy="1974061"/>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 name="Freeform 331"/>
            <p:cNvSpPr>
              <a:spLocks/>
            </p:cNvSpPr>
            <p:nvPr/>
          </p:nvSpPr>
          <p:spPr bwMode="auto">
            <a:xfrm>
              <a:off x="9333264" y="5826743"/>
              <a:ext cx="225610" cy="1007445"/>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rgbClr val="FF8C00">
                <a:lumMod val="50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 name="Freeform 332"/>
            <p:cNvSpPr>
              <a:spLocks/>
            </p:cNvSpPr>
            <p:nvPr/>
          </p:nvSpPr>
          <p:spPr bwMode="auto">
            <a:xfrm>
              <a:off x="9524488" y="5832664"/>
              <a:ext cx="210494" cy="968372"/>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rgbClr val="FF8C00">
                <a:lumMod val="50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 name="Freeform 389"/>
            <p:cNvSpPr>
              <a:spLocks/>
            </p:cNvSpPr>
            <p:nvPr/>
          </p:nvSpPr>
          <p:spPr bwMode="auto">
            <a:xfrm flipH="1">
              <a:off x="7686612" y="4806599"/>
              <a:ext cx="909069" cy="2052130"/>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 name="Freeform 421"/>
            <p:cNvSpPr>
              <a:spLocks/>
            </p:cNvSpPr>
            <p:nvPr/>
          </p:nvSpPr>
          <p:spPr bwMode="auto">
            <a:xfrm flipH="1">
              <a:off x="7541577" y="6006444"/>
              <a:ext cx="209981" cy="840901"/>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 name="Freeform 422"/>
            <p:cNvSpPr>
              <a:spLocks/>
            </p:cNvSpPr>
            <p:nvPr/>
          </p:nvSpPr>
          <p:spPr bwMode="auto">
            <a:xfrm flipH="1">
              <a:off x="7602220" y="6798346"/>
              <a:ext cx="122916" cy="61458"/>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rgbClr val="FF8C00">
                <a:lumMod val="75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 name="Freeform 423"/>
            <p:cNvSpPr>
              <a:spLocks/>
            </p:cNvSpPr>
            <p:nvPr/>
          </p:nvSpPr>
          <p:spPr bwMode="auto">
            <a:xfrm flipH="1">
              <a:off x="7371815" y="6003260"/>
              <a:ext cx="209981" cy="830927"/>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 name="Freeform 424"/>
            <p:cNvSpPr>
              <a:spLocks/>
            </p:cNvSpPr>
            <p:nvPr/>
          </p:nvSpPr>
          <p:spPr bwMode="auto">
            <a:xfrm flipH="1">
              <a:off x="7402275" y="6798227"/>
              <a:ext cx="122916" cy="61458"/>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rgbClr val="FF8C00">
                <a:lumMod val="75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16" name="Group 15"/>
            <p:cNvGrpSpPr/>
            <p:nvPr/>
          </p:nvGrpSpPr>
          <p:grpSpPr>
            <a:xfrm>
              <a:off x="7375748" y="4702951"/>
              <a:ext cx="384223" cy="545367"/>
              <a:chOff x="7405547" y="4764560"/>
              <a:chExt cx="302717" cy="429678"/>
            </a:xfrm>
          </p:grpSpPr>
          <p:sp>
            <p:nvSpPr>
              <p:cNvPr id="154"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5"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6"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7"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8"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9"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0"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1"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2"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3"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4"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5"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6"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7"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17" name="Freeform 90"/>
            <p:cNvSpPr>
              <a:spLocks/>
            </p:cNvSpPr>
            <p:nvPr/>
          </p:nvSpPr>
          <p:spPr bwMode="auto">
            <a:xfrm>
              <a:off x="9166250" y="5074100"/>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8" name="Freeform 91"/>
            <p:cNvSpPr>
              <a:spLocks/>
            </p:cNvSpPr>
            <p:nvPr/>
          </p:nvSpPr>
          <p:spPr bwMode="auto">
            <a:xfrm>
              <a:off x="9775850" y="5364612"/>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9" name="Rectangle 92"/>
            <p:cNvSpPr>
              <a:spLocks noChangeArrowheads="1"/>
            </p:cNvSpPr>
            <p:nvPr/>
          </p:nvSpPr>
          <p:spPr bwMode="auto">
            <a:xfrm>
              <a:off x="9185300" y="5364612"/>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0" name="Freeform 93"/>
            <p:cNvSpPr>
              <a:spLocks/>
            </p:cNvSpPr>
            <p:nvPr/>
          </p:nvSpPr>
          <p:spPr bwMode="auto">
            <a:xfrm>
              <a:off x="9185300" y="5937700"/>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1" name="Freeform 94"/>
            <p:cNvSpPr>
              <a:spLocks/>
            </p:cNvSpPr>
            <p:nvPr/>
          </p:nvSpPr>
          <p:spPr bwMode="auto">
            <a:xfrm>
              <a:off x="9923488" y="5645600"/>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2" name="Rectangle 98"/>
            <p:cNvSpPr>
              <a:spLocks noChangeArrowheads="1"/>
            </p:cNvSpPr>
            <p:nvPr/>
          </p:nvSpPr>
          <p:spPr bwMode="auto">
            <a:xfrm>
              <a:off x="9828238" y="5593212"/>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3" name="Rectangle 102"/>
            <p:cNvSpPr>
              <a:spLocks noChangeArrowheads="1"/>
            </p:cNvSpPr>
            <p:nvPr/>
          </p:nvSpPr>
          <p:spPr bwMode="auto">
            <a:xfrm>
              <a:off x="9185300" y="5364612"/>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4" name="Rectangle 103"/>
            <p:cNvSpPr>
              <a:spLocks noChangeArrowheads="1"/>
            </p:cNvSpPr>
            <p:nvPr/>
          </p:nvSpPr>
          <p:spPr bwMode="auto">
            <a:xfrm>
              <a:off x="9775850" y="5364612"/>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25" name="Group 24"/>
            <p:cNvGrpSpPr/>
            <p:nvPr/>
          </p:nvGrpSpPr>
          <p:grpSpPr>
            <a:xfrm>
              <a:off x="9346657" y="4578187"/>
              <a:ext cx="385310" cy="539024"/>
              <a:chOff x="9374573" y="4664153"/>
              <a:chExt cx="312233" cy="436794"/>
            </a:xfrm>
          </p:grpSpPr>
          <p:sp>
            <p:nvSpPr>
              <p:cNvPr id="135"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6"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7"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8"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9"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0"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1"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2"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3"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4"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5"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6"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7"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8"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9"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0"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1"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2"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3"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26" name="Freeform 323"/>
            <p:cNvSpPr>
              <a:spLocks/>
            </p:cNvSpPr>
            <p:nvPr/>
          </p:nvSpPr>
          <p:spPr bwMode="auto">
            <a:xfrm>
              <a:off x="9346338"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7" name="Freeform 324"/>
            <p:cNvSpPr>
              <a:spLocks/>
            </p:cNvSpPr>
            <p:nvPr/>
          </p:nvSpPr>
          <p:spPr bwMode="auto">
            <a:xfrm>
              <a:off x="9542314"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8" name="Rectangle 155"/>
            <p:cNvSpPr>
              <a:spLocks noChangeArrowheads="1"/>
            </p:cNvSpPr>
            <p:nvPr/>
          </p:nvSpPr>
          <p:spPr bwMode="auto">
            <a:xfrm>
              <a:off x="7395587" y="5194875"/>
              <a:ext cx="355718" cy="30617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9" name="Freeform 163"/>
            <p:cNvSpPr>
              <a:spLocks/>
            </p:cNvSpPr>
            <p:nvPr/>
          </p:nvSpPr>
          <p:spPr bwMode="auto">
            <a:xfrm>
              <a:off x="7502537" y="5124634"/>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0" name="Group 29"/>
            <p:cNvGrpSpPr/>
            <p:nvPr/>
          </p:nvGrpSpPr>
          <p:grpSpPr>
            <a:xfrm>
              <a:off x="7183317" y="5150771"/>
              <a:ext cx="763845" cy="1011010"/>
              <a:chOff x="7051597" y="5172550"/>
              <a:chExt cx="922338" cy="1220787"/>
            </a:xfrm>
          </p:grpSpPr>
          <p:sp>
            <p:nvSpPr>
              <p:cNvPr id="126"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7"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8"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9"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0"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131"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2"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3"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134"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nvGrpSpPr>
            <p:cNvPr id="31" name="Group 30"/>
            <p:cNvGrpSpPr/>
            <p:nvPr/>
          </p:nvGrpSpPr>
          <p:grpSpPr>
            <a:xfrm>
              <a:off x="10916482" y="4730585"/>
              <a:ext cx="809127" cy="2103604"/>
              <a:chOff x="4725988" y="7138463"/>
              <a:chExt cx="893762" cy="2323642"/>
            </a:xfrm>
          </p:grpSpPr>
          <p:sp>
            <p:nvSpPr>
              <p:cNvPr id="99"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0"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1"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2"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5"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rgbClr val="FF8C00">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6"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7"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rgbClr val="FF8C00">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108" name="Group 107"/>
              <p:cNvGrpSpPr/>
              <p:nvPr/>
            </p:nvGrpSpPr>
            <p:grpSpPr>
              <a:xfrm>
                <a:off x="4895429" y="7138463"/>
                <a:ext cx="432081" cy="562325"/>
                <a:chOff x="4949548" y="7156100"/>
                <a:chExt cx="347110" cy="451741"/>
              </a:xfrm>
            </p:grpSpPr>
            <p:sp>
              <p:nvSpPr>
                <p:cNvPr id="109"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0"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1"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2"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3"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4"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5"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6"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7"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8"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9"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0"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1"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2"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3"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4"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5"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32" name="Freeform 301"/>
            <p:cNvSpPr>
              <a:spLocks/>
            </p:cNvSpPr>
            <p:nvPr/>
          </p:nvSpPr>
          <p:spPr bwMode="auto">
            <a:xfrm>
              <a:off x="11056714" y="6763980"/>
              <a:ext cx="190724" cy="9402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3" name="Freeform 303"/>
            <p:cNvSpPr>
              <a:spLocks/>
            </p:cNvSpPr>
            <p:nvPr/>
          </p:nvSpPr>
          <p:spPr bwMode="auto">
            <a:xfrm>
              <a:off x="11290725" y="6768467"/>
              <a:ext cx="184080" cy="89484"/>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4" name="Group 33"/>
            <p:cNvGrpSpPr/>
            <p:nvPr/>
          </p:nvGrpSpPr>
          <p:grpSpPr>
            <a:xfrm>
              <a:off x="10094772" y="4578187"/>
              <a:ext cx="775032" cy="2280981"/>
              <a:chOff x="10094772" y="4617073"/>
              <a:chExt cx="761819" cy="2242095"/>
            </a:xfrm>
          </p:grpSpPr>
          <p:sp>
            <p:nvSpPr>
              <p:cNvPr id="72"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3"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4"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5"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6"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7"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8"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9"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0"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rgbClr val="BAD80A">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1"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2"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3"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4"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5"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6"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7"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8"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9"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0"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1"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2"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3"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4"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5"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6"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7"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rgbClr val="BAD80A">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98"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35" name="Freeform 286"/>
            <p:cNvSpPr>
              <a:spLocks/>
            </p:cNvSpPr>
            <p:nvPr/>
          </p:nvSpPr>
          <p:spPr bwMode="auto">
            <a:xfrm>
              <a:off x="10739034" y="4917744"/>
              <a:ext cx="122238" cy="44444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36" name="Freeform 276"/>
            <p:cNvSpPr>
              <a:spLocks/>
            </p:cNvSpPr>
            <p:nvPr/>
          </p:nvSpPr>
          <p:spPr bwMode="auto">
            <a:xfrm>
              <a:off x="10718706" y="5308083"/>
              <a:ext cx="162167" cy="91454"/>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rgbClr val="BAD80A">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7" name="Rectangle 96"/>
            <p:cNvSpPr>
              <a:spLocks noChangeArrowheads="1"/>
            </p:cNvSpPr>
            <p:nvPr/>
          </p:nvSpPr>
          <p:spPr bwMode="auto">
            <a:xfrm>
              <a:off x="9828238" y="5593212"/>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8" name="Freeform 97"/>
            <p:cNvSpPr>
              <a:spLocks/>
            </p:cNvSpPr>
            <p:nvPr/>
          </p:nvSpPr>
          <p:spPr bwMode="auto">
            <a:xfrm>
              <a:off x="9947300" y="5332862"/>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9" name="Group 38"/>
            <p:cNvGrpSpPr/>
            <p:nvPr/>
          </p:nvGrpSpPr>
          <p:grpSpPr>
            <a:xfrm>
              <a:off x="8164080" y="4538026"/>
              <a:ext cx="736600" cy="2320703"/>
              <a:chOff x="8164080" y="4538026"/>
              <a:chExt cx="736600" cy="2320703"/>
            </a:xfrm>
          </p:grpSpPr>
          <p:grpSp>
            <p:nvGrpSpPr>
              <p:cNvPr id="40" name="Group 39"/>
              <p:cNvGrpSpPr/>
              <p:nvPr/>
            </p:nvGrpSpPr>
            <p:grpSpPr>
              <a:xfrm>
                <a:off x="8164080" y="4538026"/>
                <a:ext cx="736600" cy="2278663"/>
                <a:chOff x="6086476" y="7174900"/>
                <a:chExt cx="736600" cy="2278663"/>
              </a:xfrm>
            </p:grpSpPr>
            <p:sp>
              <p:nvSpPr>
                <p:cNvPr id="43"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44"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45"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6"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7"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8"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9"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0"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1"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2"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3"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4"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5"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6"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57" name="Group 56"/>
                <p:cNvGrpSpPr/>
                <p:nvPr/>
              </p:nvGrpSpPr>
              <p:grpSpPr>
                <a:xfrm>
                  <a:off x="6275388" y="7174900"/>
                  <a:ext cx="353529" cy="441132"/>
                  <a:chOff x="6770468" y="7164742"/>
                  <a:chExt cx="289365" cy="361068"/>
                </a:xfrm>
              </p:grpSpPr>
              <p:sp>
                <p:nvSpPr>
                  <p:cNvPr id="58"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9"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0"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1"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2"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3"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4"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5"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6"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7"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8"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9"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0"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1"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41"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2"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174" name="Footer Placeholder 5"/>
          <p:cNvSpPr txBox="1">
            <a:spLocks/>
          </p:cNvSpPr>
          <p:nvPr/>
        </p:nvSpPr>
        <p:spPr>
          <a:xfrm>
            <a:off x="7964488" y="295272"/>
            <a:ext cx="4306105" cy="371475"/>
          </a:xfrm>
          <a:prstGeom prst="rect">
            <a:avLst/>
          </a:prstGeom>
        </p:spPr>
        <p:txBody>
          <a:bodyPr vert="horz" lIns="91440" tIns="45720" rIns="182880" bIns="45720" rtlCol="0" anchor="ctr"/>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pPr>
            <a:r>
              <a:rPr lang="en-US" sz="1400" b="1" dirty="0">
                <a:gradFill>
                  <a:gsLst>
                    <a:gs pos="8367">
                      <a:schemeClr val="tx1"/>
                    </a:gs>
                    <a:gs pos="31000">
                      <a:schemeClr val="tx1"/>
                    </a:gs>
                  </a:gsLst>
                  <a:lin ang="5400000" scaled="0"/>
                </a:gradFill>
              </a:rPr>
              <a:t>2</a:t>
            </a:r>
            <a:r>
              <a:rPr lang="en-US" sz="1400" b="1" dirty="0">
                <a:solidFill>
                  <a:schemeClr val="accent6"/>
                </a:solidFill>
              </a:rPr>
              <a:t> </a:t>
            </a:r>
            <a:r>
              <a:rPr lang="en-US" sz="1400" dirty="0"/>
              <a:t>Connect </a:t>
            </a:r>
            <a:r>
              <a:rPr lang="en-US" sz="1400" dirty="0">
                <a:gradFill>
                  <a:gsLst>
                    <a:gs pos="8367">
                      <a:schemeClr val="tx1"/>
                    </a:gs>
                    <a:gs pos="31000">
                      <a:schemeClr val="tx1"/>
                    </a:gs>
                  </a:gsLst>
                  <a:lin ang="5400000" scaled="0"/>
                </a:gradFill>
              </a:rPr>
              <a:t>with Microsoft Graph APIs</a:t>
            </a:r>
          </a:p>
        </p:txBody>
      </p:sp>
    </p:spTree>
    <p:extLst>
      <p:ext uri="{BB962C8B-B14F-4D97-AF65-F5344CB8AC3E}">
        <p14:creationId xmlns:p14="http://schemas.microsoft.com/office/powerpoint/2010/main" val="400256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platform</a:t>
            </a:r>
          </a:p>
        </p:txBody>
      </p:sp>
      <p:graphicFrame>
        <p:nvGraphicFramePr>
          <p:cNvPr id="16" name="Table 15"/>
          <p:cNvGraphicFramePr>
            <a:graphicFrameLocks noGrp="1"/>
          </p:cNvGraphicFramePr>
          <p:nvPr>
            <p:extLst/>
          </p:nvPr>
        </p:nvGraphicFramePr>
        <p:xfrm>
          <a:off x="447751" y="1395010"/>
          <a:ext cx="11772495" cy="2078860"/>
        </p:xfrm>
        <a:graphic>
          <a:graphicData uri="http://schemas.openxmlformats.org/drawingml/2006/table">
            <a:tbl>
              <a:tblPr firstRow="1" bandRow="1">
                <a:tableStyleId>{93296810-A885-4BE3-A3E7-6D5BEEA58F35}</a:tableStyleId>
              </a:tblPr>
              <a:tblGrid>
                <a:gridCol w="2780213">
                  <a:extLst>
                    <a:ext uri="{9D8B030D-6E8A-4147-A177-3AD203B41FA5}">
                      <a16:colId xmlns:a16="http://schemas.microsoft.com/office/drawing/2014/main" val="364167817"/>
                    </a:ext>
                  </a:extLst>
                </a:gridCol>
                <a:gridCol w="691714">
                  <a:extLst>
                    <a:ext uri="{9D8B030D-6E8A-4147-A177-3AD203B41FA5}">
                      <a16:colId xmlns:a16="http://schemas.microsoft.com/office/drawing/2014/main" val="999347073"/>
                    </a:ext>
                  </a:extLst>
                </a:gridCol>
                <a:gridCol w="691714">
                  <a:extLst>
                    <a:ext uri="{9D8B030D-6E8A-4147-A177-3AD203B41FA5}">
                      <a16:colId xmlns:a16="http://schemas.microsoft.com/office/drawing/2014/main" val="2860114788"/>
                    </a:ext>
                  </a:extLst>
                </a:gridCol>
                <a:gridCol w="691714">
                  <a:extLst>
                    <a:ext uri="{9D8B030D-6E8A-4147-A177-3AD203B41FA5}">
                      <a16:colId xmlns:a16="http://schemas.microsoft.com/office/drawing/2014/main" val="4177738520"/>
                    </a:ext>
                  </a:extLst>
                </a:gridCol>
                <a:gridCol w="691714">
                  <a:extLst>
                    <a:ext uri="{9D8B030D-6E8A-4147-A177-3AD203B41FA5}">
                      <a16:colId xmlns:a16="http://schemas.microsoft.com/office/drawing/2014/main" val="1590951182"/>
                    </a:ext>
                  </a:extLst>
                </a:gridCol>
                <a:gridCol w="691714">
                  <a:extLst>
                    <a:ext uri="{9D8B030D-6E8A-4147-A177-3AD203B41FA5}">
                      <a16:colId xmlns:a16="http://schemas.microsoft.com/office/drawing/2014/main" val="1796620799"/>
                    </a:ext>
                  </a:extLst>
                </a:gridCol>
                <a:gridCol w="691714">
                  <a:extLst>
                    <a:ext uri="{9D8B030D-6E8A-4147-A177-3AD203B41FA5}">
                      <a16:colId xmlns:a16="http://schemas.microsoft.com/office/drawing/2014/main" val="952751486"/>
                    </a:ext>
                  </a:extLst>
                </a:gridCol>
                <a:gridCol w="691714">
                  <a:extLst>
                    <a:ext uri="{9D8B030D-6E8A-4147-A177-3AD203B41FA5}">
                      <a16:colId xmlns:a16="http://schemas.microsoft.com/office/drawing/2014/main" val="2613330142"/>
                    </a:ext>
                  </a:extLst>
                </a:gridCol>
                <a:gridCol w="691714">
                  <a:extLst>
                    <a:ext uri="{9D8B030D-6E8A-4147-A177-3AD203B41FA5}">
                      <a16:colId xmlns:a16="http://schemas.microsoft.com/office/drawing/2014/main" val="787165788"/>
                    </a:ext>
                  </a:extLst>
                </a:gridCol>
                <a:gridCol w="691714">
                  <a:extLst>
                    <a:ext uri="{9D8B030D-6E8A-4147-A177-3AD203B41FA5}">
                      <a16:colId xmlns:a16="http://schemas.microsoft.com/office/drawing/2014/main" val="1720074056"/>
                    </a:ext>
                  </a:extLst>
                </a:gridCol>
                <a:gridCol w="691714">
                  <a:extLst>
                    <a:ext uri="{9D8B030D-6E8A-4147-A177-3AD203B41FA5}">
                      <a16:colId xmlns:a16="http://schemas.microsoft.com/office/drawing/2014/main" val="3342116237"/>
                    </a:ext>
                  </a:extLst>
                </a:gridCol>
                <a:gridCol w="691714">
                  <a:extLst>
                    <a:ext uri="{9D8B030D-6E8A-4147-A177-3AD203B41FA5}">
                      <a16:colId xmlns:a16="http://schemas.microsoft.com/office/drawing/2014/main" val="3604417806"/>
                    </a:ext>
                  </a:extLst>
                </a:gridCol>
                <a:gridCol w="691714">
                  <a:extLst>
                    <a:ext uri="{9D8B030D-6E8A-4147-A177-3AD203B41FA5}">
                      <a16:colId xmlns:a16="http://schemas.microsoft.com/office/drawing/2014/main" val="545692717"/>
                    </a:ext>
                  </a:extLst>
                </a:gridCol>
                <a:gridCol w="691714">
                  <a:extLst>
                    <a:ext uri="{9D8B030D-6E8A-4147-A177-3AD203B41FA5}">
                      <a16:colId xmlns:a16="http://schemas.microsoft.com/office/drawing/2014/main" val="334580971"/>
                    </a:ext>
                  </a:extLst>
                </a:gridCol>
              </a:tblGrid>
              <a:tr h="685525">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extLst>
                  <a:ext uri="{0D108BD9-81ED-4DB2-BD59-A6C34878D82A}">
                    <a16:rowId xmlns:a16="http://schemas.microsoft.com/office/drawing/2014/main" val="1332158174"/>
                  </a:ext>
                </a:extLst>
              </a:tr>
              <a:tr h="464445">
                <a:tc>
                  <a:txBody>
                    <a:bodyPr/>
                    <a:lstStyle/>
                    <a:p>
                      <a:r>
                        <a:rPr lang="en-US" sz="1700" dirty="0">
                          <a:gradFill>
                            <a:gsLst>
                              <a:gs pos="5000">
                                <a:schemeClr val="tx1"/>
                              </a:gs>
                              <a:gs pos="46000">
                                <a:schemeClr val="tx1"/>
                              </a:gs>
                            </a:gsLst>
                            <a:lin ang="5400000" scaled="0"/>
                          </a:gradFill>
                        </a:rPr>
                        <a:t>ADAL</a:t>
                      </a:r>
                      <a:r>
                        <a:rPr lang="en-US" sz="1700" baseline="0" dirty="0">
                          <a:gradFill>
                            <a:gsLst>
                              <a:gs pos="5000">
                                <a:schemeClr val="tx1"/>
                              </a:gs>
                              <a:gs pos="46000">
                                <a:schemeClr val="tx1"/>
                              </a:gs>
                            </a:gsLst>
                            <a:lin ang="5400000" scaled="0"/>
                          </a:gradFill>
                        </a:rPr>
                        <a:t> Library</a:t>
                      </a:r>
                      <a:endParaRPr lang="en-US" sz="1700" dirty="0">
                        <a:gradFill>
                          <a:gsLst>
                            <a:gs pos="5000">
                              <a:schemeClr val="tx1"/>
                            </a:gs>
                            <a:gs pos="46000">
                              <a:schemeClr val="tx1"/>
                            </a:gs>
                          </a:gsLst>
                          <a:lin ang="5400000" scaled="0"/>
                        </a:gradFill>
                      </a:endParaRP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lin ang="5400000" scaled="0"/>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20000"/>
                        <a:lumOff val="8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extLst>
                  <a:ext uri="{0D108BD9-81ED-4DB2-BD59-A6C34878D82A}">
                    <a16:rowId xmlns:a16="http://schemas.microsoft.com/office/drawing/2014/main" val="3878855598"/>
                  </a:ext>
                </a:extLst>
              </a:tr>
              <a:tr h="464445">
                <a:tc>
                  <a:txBody>
                    <a:bodyPr/>
                    <a:lstStyle/>
                    <a:p>
                      <a:r>
                        <a:rPr lang="en-US" sz="1700" dirty="0">
                          <a:gradFill>
                            <a:gsLst>
                              <a:gs pos="5000">
                                <a:schemeClr val="tx1"/>
                              </a:gs>
                              <a:gs pos="46000">
                                <a:schemeClr val="tx1"/>
                              </a:gs>
                            </a:gsLst>
                            <a:lin ang="5400000" scaled="0"/>
                          </a:gradFill>
                        </a:rPr>
                        <a:t>Office 365 SDK</a:t>
                      </a:r>
                    </a:p>
                  </a:txBody>
                  <a:tcPr marL="91403" marR="91403" marT="45702" marB="45702">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40000"/>
                        <a:lumOff val="60000"/>
                      </a:schemeClr>
                    </a:solidFill>
                  </a:tcPr>
                </a:tc>
                <a:extLst>
                  <a:ext uri="{0D108BD9-81ED-4DB2-BD59-A6C34878D82A}">
                    <a16:rowId xmlns:a16="http://schemas.microsoft.com/office/drawing/2014/main" val="468970452"/>
                  </a:ext>
                </a:extLst>
              </a:tr>
              <a:tr h="464445">
                <a:tc>
                  <a:txBody>
                    <a:bodyPr/>
                    <a:lstStyle/>
                    <a:p>
                      <a:r>
                        <a:rPr lang="en-US" sz="1700" dirty="0">
                          <a:gradFill>
                            <a:gsLst>
                              <a:gs pos="5000">
                                <a:schemeClr val="tx1"/>
                              </a:gs>
                              <a:gs pos="46000">
                                <a:schemeClr val="tx1"/>
                              </a:gs>
                            </a:gsLst>
                            <a:lin ang="5400000" scaled="0"/>
                          </a:gradFill>
                        </a:rPr>
                        <a:t>Dev.office.com samples</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extLst>
                  <a:ext uri="{0D108BD9-81ED-4DB2-BD59-A6C34878D82A}">
                    <a16:rowId xmlns:a16="http://schemas.microsoft.com/office/drawing/2014/main" val="3884538644"/>
                  </a:ext>
                </a:extLst>
              </a:tr>
            </a:tbl>
          </a:graphicData>
        </a:graphic>
      </p:graphicFrame>
      <p:pic>
        <p:nvPicPr>
          <p:cNvPr id="201" name="Picture 4" descr="ph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2973" y="1606724"/>
            <a:ext cx="555463" cy="277731"/>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01"/>
          <p:cNvPicPr>
            <a:picLocks noChangeAspect="1"/>
          </p:cNvPicPr>
          <p:nvPr/>
        </p:nvPicPr>
        <p:blipFill rotWithShape="1">
          <a:blip r:embed="rId4" cstate="print">
            <a:extLst>
              <a:ext uri="{28A0092B-C50C-407E-A947-70E740481C1C}">
                <a14:useLocalDpi xmlns:a14="http://schemas.microsoft.com/office/drawing/2010/main" val="0"/>
              </a:ext>
            </a:extLst>
          </a:blip>
          <a:srcRect r="25784"/>
          <a:stretch/>
        </p:blipFill>
        <p:spPr>
          <a:xfrm>
            <a:off x="5369370" y="1634010"/>
            <a:ext cx="548420" cy="197963"/>
          </a:xfrm>
          <a:prstGeom prst="rect">
            <a:avLst/>
          </a:prstGeom>
        </p:spPr>
      </p:pic>
      <p:pic>
        <p:nvPicPr>
          <p:cNvPr id="203" name="Picture 202"/>
          <p:cNvPicPr>
            <a:picLocks noChangeAspect="1"/>
          </p:cNvPicPr>
          <p:nvPr/>
        </p:nvPicPr>
        <p:blipFill rotWithShape="1">
          <a:blip r:embed="rId5">
            <a:extLst>
              <a:ext uri="{28A0092B-C50C-407E-A947-70E740481C1C}">
                <a14:useLocalDpi xmlns:a14="http://schemas.microsoft.com/office/drawing/2010/main" val="0"/>
              </a:ext>
            </a:extLst>
          </a:blip>
          <a:srcRect l="4902" t="6073" r="7126" b="19348"/>
          <a:stretch/>
        </p:blipFill>
        <p:spPr>
          <a:xfrm>
            <a:off x="11678978" y="1527354"/>
            <a:ext cx="415218" cy="390404"/>
          </a:xfrm>
          <a:prstGeom prst="rect">
            <a:avLst/>
          </a:prstGeom>
        </p:spPr>
      </p:pic>
      <p:pic>
        <p:nvPicPr>
          <p:cNvPr id="204" name="Picture 203"/>
          <p:cNvPicPr>
            <a:picLocks noChangeAspect="1"/>
          </p:cNvPicPr>
          <p:nvPr/>
        </p:nvPicPr>
        <p:blipFill rotWithShape="1">
          <a:blip r:embed="rId6" cstate="print">
            <a:extLst>
              <a:ext uri="{28A0092B-C50C-407E-A947-70E740481C1C}">
                <a14:useLocalDpi xmlns:a14="http://schemas.microsoft.com/office/drawing/2010/main" val="0"/>
              </a:ext>
            </a:extLst>
          </a:blip>
          <a:srcRect l="13445" t="17569" r="13162" b="17640"/>
          <a:stretch/>
        </p:blipFill>
        <p:spPr>
          <a:xfrm>
            <a:off x="10969061" y="1524405"/>
            <a:ext cx="434280" cy="383383"/>
          </a:xfrm>
          <a:prstGeom prst="rect">
            <a:avLst/>
          </a:prstGeom>
        </p:spPr>
      </p:pic>
      <p:pic>
        <p:nvPicPr>
          <p:cNvPr id="205" name="Picture 14"/>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auto">
          <a:xfrm>
            <a:off x="9627336" y="1520750"/>
            <a:ext cx="360953" cy="422262"/>
          </a:xfrm>
          <a:prstGeom prst="rect">
            <a:avLst/>
          </a:prstGeom>
          <a:noFill/>
          <a:ln>
            <a:noFill/>
          </a:ln>
          <a:effectLst/>
          <a:extLst/>
        </p:spPr>
      </p:pic>
      <p:grpSp>
        <p:nvGrpSpPr>
          <p:cNvPr id="18" name="Group 17"/>
          <p:cNvGrpSpPr/>
          <p:nvPr/>
        </p:nvGrpSpPr>
        <p:grpSpPr>
          <a:xfrm>
            <a:off x="10337571" y="1505561"/>
            <a:ext cx="372052" cy="419957"/>
            <a:chOff x="10113496" y="4179656"/>
            <a:chExt cx="437738" cy="494100"/>
          </a:xfrm>
        </p:grpSpPr>
        <p:sp>
          <p:nvSpPr>
            <p:cNvPr id="207" name="Freeform 24"/>
            <p:cNvSpPr>
              <a:spLocks/>
            </p:cNvSpPr>
            <p:nvPr/>
          </p:nvSpPr>
          <p:spPr bwMode="auto">
            <a:xfrm>
              <a:off x="10113496" y="4294883"/>
              <a:ext cx="437738" cy="378873"/>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bg1"/>
            </a:solidFill>
            <a:ln>
              <a:noFill/>
            </a:ln>
            <a:extLst/>
          </p:spPr>
          <p:txBody>
            <a:bodyPr vert="horz" wrap="square" lIns="93173" tIns="46585" rIns="93173" bIns="46585" numCol="1" anchor="t" anchorCtr="0" compatLnSpc="1">
              <a:prstTxWarp prst="textNoShape">
                <a:avLst/>
              </a:prstTxWarp>
            </a:bodyPr>
            <a:lstStyle/>
            <a:p>
              <a:pPr defTabSz="950278"/>
              <a:endParaRPr lang="en-US" sz="1834" dirty="0">
                <a:solidFill>
                  <a:srgbClr val="FFFFFF"/>
                </a:solidFill>
              </a:endParaRPr>
            </a:p>
          </p:txBody>
        </p:sp>
        <p:sp>
          <p:nvSpPr>
            <p:cNvPr id="208" name="Freeform 25"/>
            <p:cNvSpPr>
              <a:spLocks/>
            </p:cNvSpPr>
            <p:nvPr/>
          </p:nvSpPr>
          <p:spPr bwMode="auto">
            <a:xfrm>
              <a:off x="10332362" y="4179656"/>
              <a:ext cx="109591" cy="119610"/>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bg1"/>
            </a:solidFill>
            <a:ln>
              <a:noFill/>
            </a:ln>
            <a:extLst/>
          </p:spPr>
          <p:txBody>
            <a:bodyPr vert="horz" wrap="square" lIns="93173" tIns="46585" rIns="93173" bIns="46585" numCol="1" anchor="t" anchorCtr="0" compatLnSpc="1">
              <a:prstTxWarp prst="textNoShape">
                <a:avLst/>
              </a:prstTxWarp>
            </a:bodyPr>
            <a:lstStyle/>
            <a:p>
              <a:pPr defTabSz="950278"/>
              <a:endParaRPr lang="en-US" sz="1834">
                <a:solidFill>
                  <a:srgbClr val="FFFFFF"/>
                </a:solidFill>
              </a:endParaRPr>
            </a:p>
          </p:txBody>
        </p:sp>
      </p:grpSp>
      <p:pic>
        <p:nvPicPr>
          <p:cNvPr id="209" name="Picture 208"/>
          <p:cNvPicPr>
            <a:picLocks noChangeAspect="1"/>
          </p:cNvPicPr>
          <p:nvPr/>
        </p:nvPicPr>
        <p:blipFill rotWithShape="1">
          <a:blip r:embed="rId8" cstate="print">
            <a:extLst>
              <a:ext uri="{28A0092B-C50C-407E-A947-70E740481C1C}">
                <a14:useLocalDpi xmlns:a14="http://schemas.microsoft.com/office/drawing/2010/main" val="0"/>
              </a:ext>
            </a:extLst>
          </a:blip>
          <a:srcRect t="44093" r="11119"/>
          <a:stretch/>
        </p:blipFill>
        <p:spPr>
          <a:xfrm>
            <a:off x="3315291" y="1547741"/>
            <a:ext cx="548420" cy="336714"/>
          </a:xfrm>
          <a:prstGeom prst="rect">
            <a:avLst/>
          </a:prstGeom>
        </p:spPr>
      </p:pic>
      <p:grpSp>
        <p:nvGrpSpPr>
          <p:cNvPr id="210" name="Group 209"/>
          <p:cNvGrpSpPr>
            <a:grpSpLocks noChangeAspect="1"/>
          </p:cNvGrpSpPr>
          <p:nvPr/>
        </p:nvGrpSpPr>
        <p:grpSpPr>
          <a:xfrm>
            <a:off x="4131245" y="1503709"/>
            <a:ext cx="311251" cy="439303"/>
            <a:chOff x="1214438" y="4121151"/>
            <a:chExt cx="1558925" cy="2200275"/>
          </a:xfrm>
        </p:grpSpPr>
        <p:sp>
          <p:nvSpPr>
            <p:cNvPr id="211"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3186" tIns="46592" rIns="93186" bIns="46592" numCol="1" anchor="t" anchorCtr="0" compatLnSpc="1">
              <a:prstTxWarp prst="textNoShape">
                <a:avLst/>
              </a:prstTxWarp>
            </a:bodyPr>
            <a:lstStyle/>
            <a:p>
              <a:pPr defTabSz="950458"/>
              <a:endParaRPr lang="en-US" sz="1834">
                <a:solidFill>
                  <a:srgbClr val="FFFFFF"/>
                </a:solidFill>
              </a:endParaRPr>
            </a:p>
          </p:txBody>
        </p:sp>
        <p:sp>
          <p:nvSpPr>
            <p:cNvPr id="212"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chemeClr val="accent3">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86" tIns="46592" rIns="93186" bIns="46592" numCol="1" anchor="t" anchorCtr="0" compatLnSpc="1">
              <a:prstTxWarp prst="textNoShape">
                <a:avLst/>
              </a:prstTxWarp>
            </a:bodyPr>
            <a:lstStyle/>
            <a:p>
              <a:pPr defTabSz="950458"/>
              <a:endParaRPr lang="en-US" sz="1834">
                <a:solidFill>
                  <a:srgbClr val="FFFFFF"/>
                </a:solidFill>
              </a:endParaRPr>
            </a:p>
          </p:txBody>
        </p:sp>
      </p:grpSp>
      <p:pic>
        <p:nvPicPr>
          <p:cNvPr id="213" name="Picture 2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42850" y="1523579"/>
            <a:ext cx="443631" cy="443631"/>
          </a:xfrm>
          <a:prstGeom prst="rect">
            <a:avLst/>
          </a:prstGeom>
        </p:spPr>
      </p:pic>
      <p:pic>
        <p:nvPicPr>
          <p:cNvPr id="21" name="Picture 20"/>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083760" y="1511280"/>
            <a:ext cx="481615" cy="481615"/>
          </a:xfrm>
          <a:prstGeom prst="rect">
            <a:avLst/>
          </a:prstGeom>
        </p:spPr>
      </p:pic>
      <p:sp>
        <p:nvSpPr>
          <p:cNvPr id="216" name="Freeform 215"/>
          <p:cNvSpPr>
            <a:spLocks noEditPoints="1"/>
          </p:cNvSpPr>
          <p:nvPr/>
        </p:nvSpPr>
        <p:spPr bwMode="auto">
          <a:xfrm>
            <a:off x="8929571" y="1540175"/>
            <a:ext cx="385343" cy="385343"/>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endParaRPr lang="en-US" sz="1764" dirty="0">
              <a:solidFill>
                <a:srgbClr val="505050"/>
              </a:solidFill>
            </a:endParaRPr>
          </a:p>
        </p:txBody>
      </p:sp>
      <p:pic>
        <p:nvPicPr>
          <p:cNvPr id="22" name="Picture 21"/>
          <p:cNvPicPr>
            <a:picLocks noChangeAspect="1"/>
          </p:cNvPicPr>
          <p:nvPr/>
        </p:nvPicPr>
        <p:blipFill rotWithShape="1">
          <a:blip r:embed="rId11">
            <a:biLevel thresh="25000"/>
            <a:extLst>
              <a:ext uri="{28A0092B-C50C-407E-A947-70E740481C1C}">
                <a14:useLocalDpi xmlns:a14="http://schemas.microsoft.com/office/drawing/2010/main" val="0"/>
              </a:ext>
            </a:extLst>
          </a:blip>
          <a:srcRect l="18919" t="20304" r="18644" b="19188"/>
          <a:stretch/>
        </p:blipFill>
        <p:spPr>
          <a:xfrm rot="18677624">
            <a:off x="7480318" y="1584409"/>
            <a:ext cx="584642" cy="447294"/>
          </a:xfrm>
          <a:prstGeom prst="rect">
            <a:avLst/>
          </a:prstGeom>
        </p:spPr>
      </p:pic>
      <p:pic>
        <p:nvPicPr>
          <p:cNvPr id="26" name="Picture 25"/>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8149872" y="1440296"/>
            <a:ext cx="551604" cy="551604"/>
          </a:xfrm>
          <a:prstGeom prst="rect">
            <a:avLst/>
          </a:prstGeom>
        </p:spPr>
      </p:pic>
      <p:sp>
        <p:nvSpPr>
          <p:cNvPr id="3" name="TextBox 2"/>
          <p:cNvSpPr txBox="1"/>
          <p:nvPr/>
        </p:nvSpPr>
        <p:spPr>
          <a:xfrm>
            <a:off x="253464" y="3674436"/>
            <a:ext cx="11840731" cy="1684682"/>
          </a:xfrm>
          <a:prstGeom prst="rect">
            <a:avLst/>
          </a:prstGeom>
          <a:noFill/>
        </p:spPr>
        <p:txBody>
          <a:bodyPr wrap="square" lIns="186521" tIns="149217" rIns="186521" bIns="149217" rtlCol="0">
            <a:spAutoFit/>
          </a:bodyPr>
          <a:lstStyle/>
          <a:p>
            <a:pPr>
              <a:lnSpc>
                <a:spcPct val="90000"/>
              </a:lnSpc>
              <a:spcAft>
                <a:spcPts val="612"/>
              </a:spcAft>
            </a:pPr>
            <a:r>
              <a:rPr lang="en-US" sz="3264" spc="-102" dirty="0">
                <a:ln w="3175">
                  <a:noFill/>
                </a:ln>
                <a:gradFill>
                  <a:gsLst>
                    <a:gs pos="5000">
                      <a:schemeClr val="tx1"/>
                    </a:gs>
                    <a:gs pos="46000">
                      <a:schemeClr val="tx1"/>
                    </a:gs>
                  </a:gsLst>
                  <a:lin ang="5400000" scaled="0"/>
                </a:gradFill>
                <a:latin typeface="+mj-lt"/>
                <a:cs typeface="Segoe UI" pitchFamily="34" charset="0"/>
              </a:rPr>
              <a:t>Azure AD and Office 365 offer Libraries/SDKs, but they are not mandatory as the platform is building on web standards such </a:t>
            </a:r>
            <a:br>
              <a:rPr lang="en-US" sz="3264" spc="-102" dirty="0">
                <a:ln w="3175">
                  <a:noFill/>
                </a:ln>
                <a:gradFill>
                  <a:gsLst>
                    <a:gs pos="5000">
                      <a:schemeClr val="tx1"/>
                    </a:gs>
                    <a:gs pos="46000">
                      <a:schemeClr val="tx1"/>
                    </a:gs>
                  </a:gsLst>
                  <a:lin ang="5400000" scaled="0"/>
                </a:gradFill>
                <a:latin typeface="+mj-lt"/>
                <a:cs typeface="Segoe UI" pitchFamily="34" charset="0"/>
              </a:rPr>
            </a:br>
            <a:r>
              <a:rPr lang="en-US" sz="3264" spc="-102" dirty="0">
                <a:ln w="3175">
                  <a:noFill/>
                </a:ln>
                <a:gradFill>
                  <a:gsLst>
                    <a:gs pos="5000">
                      <a:schemeClr val="tx1"/>
                    </a:gs>
                    <a:gs pos="46000">
                      <a:schemeClr val="tx1"/>
                    </a:gs>
                  </a:gsLst>
                  <a:lin ang="5400000" scaled="0"/>
                </a:gradFill>
                <a:latin typeface="+mj-lt"/>
                <a:cs typeface="Segoe UI" pitchFamily="34" charset="0"/>
              </a:rPr>
              <a:t>as OAuth2, REST, and </a:t>
            </a:r>
            <a:r>
              <a:rPr lang="en-US" sz="3264" spc="-102" dirty="0" err="1">
                <a:ln w="3175">
                  <a:noFill/>
                </a:ln>
                <a:gradFill>
                  <a:gsLst>
                    <a:gs pos="5000">
                      <a:schemeClr val="tx1"/>
                    </a:gs>
                    <a:gs pos="46000">
                      <a:schemeClr val="tx1"/>
                    </a:gs>
                  </a:gsLst>
                  <a:lin ang="5400000" scaled="0"/>
                </a:gradFill>
                <a:latin typeface="+mj-lt"/>
                <a:cs typeface="Segoe UI" pitchFamily="34" charset="0"/>
              </a:rPr>
              <a:t>Odata</a:t>
            </a:r>
            <a:r>
              <a:rPr lang="en-US" sz="3264" spc="-102" dirty="0">
                <a:ln w="3175">
                  <a:noFill/>
                </a:ln>
                <a:gradFill>
                  <a:gsLst>
                    <a:gs pos="5000">
                      <a:schemeClr val="tx1"/>
                    </a:gs>
                    <a:gs pos="46000">
                      <a:schemeClr val="tx1"/>
                    </a:gs>
                  </a:gsLst>
                  <a:lin ang="5400000" scaled="0"/>
                </a:gradFill>
                <a:latin typeface="+mj-lt"/>
                <a:cs typeface="Segoe UI" pitchFamily="34" charset="0"/>
              </a:rPr>
              <a:t>.</a:t>
            </a:r>
          </a:p>
        </p:txBody>
      </p:sp>
      <p:sp>
        <p:nvSpPr>
          <p:cNvPr id="27"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6"/>
                </a:solidFill>
              </a:rPr>
              <a:t>2 </a:t>
            </a:r>
            <a:r>
              <a:rPr lang="en-US" dirty="0"/>
              <a:t>Connect </a:t>
            </a:r>
            <a:r>
              <a:rPr lang="en-US" dirty="0">
                <a:gradFill>
                  <a:gsLst>
                    <a:gs pos="8367">
                      <a:schemeClr val="tx1"/>
                    </a:gs>
                    <a:gs pos="31000">
                      <a:schemeClr val="tx1"/>
                    </a:gs>
                  </a:gsLst>
                  <a:lin ang="5400000" scaled="0"/>
                </a:gradFill>
              </a:rPr>
              <a:t>with Microsoft Graph APIs</a:t>
            </a:r>
          </a:p>
        </p:txBody>
      </p:sp>
    </p:spTree>
    <p:extLst>
      <p:ext uri="{BB962C8B-B14F-4D97-AF65-F5344CB8AC3E}">
        <p14:creationId xmlns:p14="http://schemas.microsoft.com/office/powerpoint/2010/main" val="133809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gradFill>
                  <a:gsLst>
                    <a:gs pos="64516">
                      <a:schemeClr val="bg1"/>
                    </a:gs>
                    <a:gs pos="53000">
                      <a:schemeClr val="bg1"/>
                    </a:gs>
                  </a:gsLst>
                  <a:lin ang="5400000" scaled="0"/>
                </a:gradFill>
              </a:rPr>
              <a:t>Distribution</a:t>
            </a:r>
            <a:endParaRPr lang="en-US" dirty="0"/>
          </a:p>
        </p:txBody>
      </p:sp>
      <p:sp>
        <p:nvSpPr>
          <p:cNvPr id="4" name="Text Placeholder 3"/>
          <p:cNvSpPr>
            <a:spLocks noGrp="1"/>
          </p:cNvSpPr>
          <p:nvPr>
            <p:ph type="body" sz="quarter" idx="12"/>
          </p:nvPr>
        </p:nvSpPr>
        <p:spPr/>
        <p:txBody>
          <a:bodyPr/>
          <a:lstStyle/>
          <a:p>
            <a:r>
              <a:rPr lang="en-US" dirty="0"/>
              <a:t>3</a:t>
            </a:r>
          </a:p>
        </p:txBody>
      </p:sp>
      <p:grpSp>
        <p:nvGrpSpPr>
          <p:cNvPr id="6" name="Group 5"/>
          <p:cNvGrpSpPr/>
          <p:nvPr/>
        </p:nvGrpSpPr>
        <p:grpSpPr>
          <a:xfrm>
            <a:off x="7657415" y="3089559"/>
            <a:ext cx="4509968" cy="3606817"/>
            <a:chOff x="6527800" y="2483620"/>
            <a:chExt cx="5473700" cy="4377555"/>
          </a:xfrm>
        </p:grpSpPr>
        <p:grpSp>
          <p:nvGrpSpPr>
            <p:cNvPr id="126" name="Group 125"/>
            <p:cNvGrpSpPr/>
            <p:nvPr/>
          </p:nvGrpSpPr>
          <p:grpSpPr>
            <a:xfrm flipH="1">
              <a:off x="8613773" y="2483620"/>
              <a:ext cx="1958976" cy="4377555"/>
              <a:chOff x="8956675" y="449263"/>
              <a:chExt cx="2063751" cy="4611687"/>
            </a:xfrm>
          </p:grpSpPr>
          <p:sp>
            <p:nvSpPr>
              <p:cNvPr id="9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6"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7"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8"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9"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0"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1"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2"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3"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4"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5"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6"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7"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8"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9"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0"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1"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2"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3"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4"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5"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8" name="Group 127"/>
            <p:cNvGrpSpPr/>
            <p:nvPr/>
          </p:nvGrpSpPr>
          <p:grpSpPr>
            <a:xfrm>
              <a:off x="6527800" y="3994753"/>
              <a:ext cx="3240121" cy="2863247"/>
              <a:chOff x="7045326" y="4452083"/>
              <a:chExt cx="2722595" cy="2405917"/>
            </a:xfrm>
          </p:grpSpPr>
          <p:sp>
            <p:nvSpPr>
              <p:cNvPr id="2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7" name="Group 126"/>
            <p:cNvGrpSpPr/>
            <p:nvPr/>
          </p:nvGrpSpPr>
          <p:grpSpPr>
            <a:xfrm>
              <a:off x="10091976" y="4361890"/>
              <a:ext cx="1909524" cy="2419674"/>
              <a:chOff x="10091976" y="4967384"/>
              <a:chExt cx="1431688" cy="1814179"/>
            </a:xfrm>
          </p:grpSpPr>
          <p:sp>
            <p:nvSpPr>
              <p:cNvPr id="3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4"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5"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6"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9"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0"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1"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2"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3"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6"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7"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9"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0"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1"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sp>
        <p:nvSpPr>
          <p:cNvPr id="71" name="Freeform 70"/>
          <p:cNvSpPr>
            <a:spLocks noChangeAspect="1" noEditPoints="1"/>
          </p:cNvSpPr>
          <p:nvPr/>
        </p:nvSpPr>
        <p:spPr bwMode="black">
          <a:xfrm>
            <a:off x="438888" y="6473171"/>
            <a:ext cx="1009446" cy="22320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Tree>
    <p:extLst>
      <p:ext uri="{BB962C8B-B14F-4D97-AF65-F5344CB8AC3E}">
        <p14:creationId xmlns:p14="http://schemas.microsoft.com/office/powerpoint/2010/main" val="7935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99139" y="4623907"/>
            <a:ext cx="5910245" cy="71358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algn="ctr" defTabSz="932013" fontAlgn="base">
              <a:spcBef>
                <a:spcPct val="0"/>
              </a:spcBef>
              <a:spcAft>
                <a:spcPct val="0"/>
              </a:spcAft>
            </a:pPr>
            <a:r>
              <a:rPr lang="en-US" sz="2799" dirty="0">
                <a:gradFill>
                  <a:gsLst>
                    <a:gs pos="0">
                      <a:srgbClr val="FFFFFF"/>
                    </a:gs>
                    <a:gs pos="100000">
                      <a:srgbClr val="FFFFFF"/>
                    </a:gs>
                  </a:gsLst>
                  <a:lin ang="5400000" scaled="0"/>
                </a:gradFill>
                <a:latin typeface="Segoe UI Light"/>
              </a:rPr>
              <a:t>Office Store</a:t>
            </a:r>
          </a:p>
        </p:txBody>
      </p:sp>
      <p:pic>
        <p:nvPicPr>
          <p:cNvPr id="600" name="Picture 599"/>
          <p:cNvPicPr>
            <a:picLocks noChangeAspect="1"/>
          </p:cNvPicPr>
          <p:nvPr/>
        </p:nvPicPr>
        <p:blipFill rotWithShape="1">
          <a:blip r:embed="rId3"/>
          <a:srcRect l="2581" t="21929" b="7069"/>
          <a:stretch/>
        </p:blipFill>
        <p:spPr>
          <a:xfrm>
            <a:off x="299139" y="1344311"/>
            <a:ext cx="5912705" cy="3289690"/>
          </a:xfrm>
          <a:prstGeom prst="rect">
            <a:avLst/>
          </a:prstGeom>
        </p:spPr>
      </p:pic>
      <p:sp>
        <p:nvSpPr>
          <p:cNvPr id="2" name="Title 1"/>
          <p:cNvSpPr>
            <a:spLocks noGrp="1"/>
          </p:cNvSpPr>
          <p:nvPr>
            <p:ph type="title"/>
          </p:nvPr>
        </p:nvSpPr>
        <p:spPr/>
        <p:txBody>
          <a:bodyPr/>
          <a:lstStyle/>
          <a:p>
            <a:r>
              <a:rPr lang="en-US" dirty="0"/>
              <a:t>Distribution choices</a:t>
            </a:r>
          </a:p>
        </p:txBody>
      </p:sp>
      <p:sp>
        <p:nvSpPr>
          <p:cNvPr id="10" name="Rectangle 9"/>
          <p:cNvSpPr/>
          <p:nvPr/>
        </p:nvSpPr>
        <p:spPr bwMode="auto">
          <a:xfrm>
            <a:off x="6209385" y="2296434"/>
            <a:ext cx="45693" cy="27417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5" fontAlgn="base">
              <a:spcBef>
                <a:spcPct val="0"/>
              </a:spcBef>
              <a:spcAft>
                <a:spcPct val="0"/>
              </a:spcAft>
            </a:pPr>
            <a:endParaRPr lang="en-US" sz="1999" dirty="0">
              <a:gradFill>
                <a:gsLst>
                  <a:gs pos="0">
                    <a:srgbClr val="FFFFFF"/>
                  </a:gs>
                  <a:gs pos="100000">
                    <a:srgbClr val="FFFFFF"/>
                  </a:gs>
                </a:gsLst>
                <a:lin ang="5400000" scaled="0"/>
              </a:gradFill>
            </a:endParaRPr>
          </a:p>
        </p:txBody>
      </p:sp>
      <p:grpSp>
        <p:nvGrpSpPr>
          <p:cNvPr id="6" name="Group 5"/>
          <p:cNvGrpSpPr/>
          <p:nvPr/>
        </p:nvGrpSpPr>
        <p:grpSpPr>
          <a:xfrm>
            <a:off x="300894" y="5368119"/>
            <a:ext cx="11862673" cy="808153"/>
            <a:chOff x="294159" y="5511798"/>
            <a:chExt cx="11869129" cy="808592"/>
          </a:xfrm>
        </p:grpSpPr>
        <p:sp>
          <p:nvSpPr>
            <p:cNvPr id="19" name="Rectangle 18"/>
            <p:cNvSpPr/>
            <p:nvPr/>
          </p:nvSpPr>
          <p:spPr bwMode="auto">
            <a:xfrm>
              <a:off x="294159" y="5511798"/>
              <a:ext cx="11869129"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951" tIns="146224" rIns="182780" bIns="146224" numCol="1" spcCol="0" rtlCol="0" fromWordArt="0" anchor="t" anchorCtr="0" forceAA="0" compatLnSpc="1">
              <a:prstTxWarp prst="textNoShape">
                <a:avLst/>
              </a:prstTxWarp>
              <a:noAutofit/>
            </a:bodyPr>
            <a:lstStyle/>
            <a:p>
              <a:pPr defTabSz="931835" fontAlgn="base">
                <a:spcBef>
                  <a:spcPct val="0"/>
                </a:spcBef>
                <a:spcAft>
                  <a:spcPct val="0"/>
                </a:spcAft>
              </a:pPr>
              <a:endParaRPr lang="en-US" sz="3197"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91391" tIns="45694" rIns="91391" bIns="45694" numCol="1" anchor="t" anchorCtr="0" compatLnSpc="1">
              <a:prstTxWarp prst="textNoShape">
                <a:avLst/>
              </a:prstTxWarp>
            </a:bodyPr>
            <a:lstStyle/>
            <a:p>
              <a:pPr defTabSz="932105"/>
              <a:endParaRPr lang="en-US" sz="1799">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391" tIns="45694" rIns="91391" bIns="45694" numCol="1" anchor="t" anchorCtr="0" compatLnSpc="1">
              <a:prstTxWarp prst="textNoShape">
                <a:avLst/>
              </a:prstTxWarp>
            </a:bodyPr>
            <a:lstStyle/>
            <a:p>
              <a:pPr defTabSz="932105"/>
              <a:endParaRPr lang="en-US" sz="1799">
                <a:solidFill>
                  <a:prstClr val="black"/>
                </a:solidFill>
              </a:endParaRPr>
            </a:p>
          </p:txBody>
        </p:sp>
      </p:grpSp>
      <p:sp>
        <p:nvSpPr>
          <p:cNvPr id="22" name="Rectangle 21"/>
          <p:cNvSpPr/>
          <p:nvPr/>
        </p:nvSpPr>
        <p:spPr bwMode="auto">
          <a:xfrm>
            <a:off x="6255078" y="4623907"/>
            <a:ext cx="5910245" cy="71358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algn="ctr" defTabSz="932013" fontAlgn="base">
              <a:spcBef>
                <a:spcPct val="0"/>
              </a:spcBef>
              <a:spcAft>
                <a:spcPct val="0"/>
              </a:spcAft>
            </a:pPr>
            <a:r>
              <a:rPr lang="en-US" sz="2799" dirty="0">
                <a:gradFill>
                  <a:gsLst>
                    <a:gs pos="0">
                      <a:srgbClr val="FFFFFF"/>
                    </a:gs>
                    <a:gs pos="100000">
                      <a:srgbClr val="FFFFFF"/>
                    </a:gs>
                  </a:gsLst>
                  <a:lin ang="5400000" scaled="0"/>
                </a:gradFill>
                <a:latin typeface="Segoe UI Light"/>
              </a:rPr>
              <a:t>Add-in catalog</a:t>
            </a:r>
          </a:p>
        </p:txBody>
      </p:sp>
      <p:grpSp>
        <p:nvGrpSpPr>
          <p:cNvPr id="601" name="Group 600"/>
          <p:cNvGrpSpPr/>
          <p:nvPr/>
        </p:nvGrpSpPr>
        <p:grpSpPr>
          <a:xfrm>
            <a:off x="6258590" y="1344311"/>
            <a:ext cx="5906734" cy="3279596"/>
            <a:chOff x="6133977" y="1318072"/>
            <a:chExt cx="5791441" cy="3215582"/>
          </a:xfrm>
        </p:grpSpPr>
        <p:sp>
          <p:nvSpPr>
            <p:cNvPr id="283" name="Rectangle 282"/>
            <p:cNvSpPr/>
            <p:nvPr/>
          </p:nvSpPr>
          <p:spPr bwMode="auto">
            <a:xfrm>
              <a:off x="6133977" y="1318072"/>
              <a:ext cx="5791441" cy="3215582"/>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pic>
          <p:nvPicPr>
            <p:cNvPr id="315" name="Picture 314"/>
            <p:cNvPicPr>
              <a:picLocks noChangeAspect="1"/>
            </p:cNvPicPr>
            <p:nvPr/>
          </p:nvPicPr>
          <p:blipFill rotWithShape="1">
            <a:blip r:embed="rId4"/>
            <a:srcRect l="10391" t="14555" r="10290" b="11372"/>
            <a:stretch/>
          </p:blipFill>
          <p:spPr>
            <a:xfrm>
              <a:off x="8536566" y="1532716"/>
              <a:ext cx="2978780" cy="2786294"/>
            </a:xfrm>
            <a:prstGeom prst="rect">
              <a:avLst/>
            </a:prstGeom>
          </p:spPr>
        </p:pic>
        <p:pic>
          <p:nvPicPr>
            <p:cNvPr id="331" name="Picture 330"/>
            <p:cNvPicPr>
              <a:picLocks noChangeAspect="1"/>
            </p:cNvPicPr>
            <p:nvPr/>
          </p:nvPicPr>
          <p:blipFill rotWithShape="1">
            <a:blip r:embed="rId5"/>
            <a:srcRect l="29368" t="10043" r="29477" b="8995"/>
            <a:stretch/>
          </p:blipFill>
          <p:spPr>
            <a:xfrm>
              <a:off x="6710163" y="1585592"/>
              <a:ext cx="1416331" cy="2786294"/>
            </a:xfrm>
            <a:prstGeom prst="rect">
              <a:avLst/>
            </a:prstGeom>
          </p:spPr>
        </p:pic>
      </p:grpSp>
      <p:sp>
        <p:nvSpPr>
          <p:cNvPr id="23"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sz="1400" b="1" dirty="0">
                <a:solidFill>
                  <a:schemeClr val="accent3"/>
                </a:solidFill>
              </a:rPr>
              <a:t>3 </a:t>
            </a:r>
            <a:r>
              <a:rPr lang="en-US" dirty="0"/>
              <a:t>Distribution</a:t>
            </a:r>
          </a:p>
        </p:txBody>
      </p:sp>
    </p:spTree>
    <p:extLst>
      <p:ext uri="{BB962C8B-B14F-4D97-AF65-F5344CB8AC3E}">
        <p14:creationId xmlns:p14="http://schemas.microsoft.com/office/powerpoint/2010/main" val="237608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900"/>
                                        <p:tgtEl>
                                          <p:spTgt spid="16"/>
                                        </p:tgtEl>
                                      </p:cBhvr>
                                    </p:animEffect>
                                  </p:childTnLst>
                                </p:cTn>
                              </p:par>
                              <p:par>
                                <p:cTn id="8" presetID="63" presetClass="path" presetSubtype="0" decel="100000" fill="hold" grpId="1" nodeType="withEffect">
                                  <p:stCondLst>
                                    <p:cond delay="500"/>
                                  </p:stCondLst>
                                  <p:childTnLst>
                                    <p:animMotion origin="layout" path="M -0.02412 4.2079E-6 L -2.20832E-6 4.2079E-6 " pathEditMode="relative" rAng="0" ptsTypes="AA">
                                      <p:cBhvr>
                                        <p:cTn id="9" dur="900" fill="hold"/>
                                        <p:tgtEl>
                                          <p:spTgt spid="16"/>
                                        </p:tgtEl>
                                        <p:attrNameLst>
                                          <p:attrName>ppt_x</p:attrName>
                                          <p:attrName>ppt_y</p:attrName>
                                        </p:attrNameLst>
                                      </p:cBhvr>
                                      <p:rCtr x="1200" y="0"/>
                                    </p:animMotion>
                                  </p:childTnLst>
                                </p:cTn>
                              </p:par>
                              <p:par>
                                <p:cTn id="10" presetID="6" presetClass="emph" presetSubtype="0" accel="100000" autoRev="1" fill="hold" grpId="2" nodeType="withEffect">
                                  <p:stCondLst>
                                    <p:cond delay="0"/>
                                  </p:stCondLst>
                                  <p:childTnLst>
                                    <p:animScale>
                                      <p:cBhvr>
                                        <p:cTn id="11" dur="500" fill="hold"/>
                                        <p:tgtEl>
                                          <p:spTgt spid="16"/>
                                        </p:tgtEl>
                                      </p:cBhvr>
                                      <p:by x="80000" y="80000"/>
                                    </p:animScale>
                                  </p:childTnLst>
                                </p:cTn>
                              </p:par>
                              <p:par>
                                <p:cTn id="12" presetID="10" presetClass="entr" presetSubtype="0" fill="hold" grpId="0" nodeType="withEffect">
                                  <p:stCondLst>
                                    <p:cond delay="60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900"/>
                                        <p:tgtEl>
                                          <p:spTgt spid="22"/>
                                        </p:tgtEl>
                                      </p:cBhvr>
                                    </p:animEffect>
                                  </p:childTnLst>
                                </p:cTn>
                              </p:par>
                              <p:par>
                                <p:cTn id="15" presetID="63" presetClass="path" presetSubtype="0" decel="100000" fill="hold" grpId="1" nodeType="withEffect">
                                  <p:stCondLst>
                                    <p:cond delay="600"/>
                                  </p:stCondLst>
                                  <p:childTnLst>
                                    <p:animMotion origin="layout" path="M -0.02413 4.2079E-6 L 2.18024E-6 4.2079E-6 " pathEditMode="relative" rAng="0" ptsTypes="AA">
                                      <p:cBhvr>
                                        <p:cTn id="16" dur="900" fill="hold"/>
                                        <p:tgtEl>
                                          <p:spTgt spid="22"/>
                                        </p:tgtEl>
                                        <p:attrNameLst>
                                          <p:attrName>ppt_x</p:attrName>
                                          <p:attrName>ppt_y</p:attrName>
                                        </p:attrNameLst>
                                      </p:cBhvr>
                                      <p:rCtr x="1200" y="0"/>
                                    </p:animMotion>
                                  </p:childTnLst>
                                </p:cTn>
                              </p:par>
                              <p:par>
                                <p:cTn id="17" presetID="6" presetClass="emph" presetSubtype="0" accel="100000" autoRev="1" fill="hold" grpId="2" nodeType="withEffect">
                                  <p:stCondLst>
                                    <p:cond delay="0"/>
                                  </p:stCondLst>
                                  <p:childTnLst>
                                    <p:animScale>
                                      <p:cBhvr>
                                        <p:cTn id="18" dur="600" fill="hold"/>
                                        <p:tgtEl>
                                          <p:spTgt spid="22"/>
                                        </p:tgtEl>
                                      </p:cBhvr>
                                      <p:by x="80000" y="80000"/>
                                    </p:animScale>
                                  </p:childTnLst>
                                </p:cTn>
                              </p:par>
                              <p:par>
                                <p:cTn id="19" presetID="10" presetClass="entr" presetSubtype="0"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900"/>
                                        <p:tgtEl>
                                          <p:spTgt spid="6"/>
                                        </p:tgtEl>
                                      </p:cBhvr>
                                    </p:animEffect>
                                  </p:childTnLst>
                                </p:cTn>
                              </p:par>
                              <p:par>
                                <p:cTn id="22" presetID="63" presetClass="path" presetSubtype="0" decel="100000" fill="hold" nodeType="withEffect">
                                  <p:stCondLst>
                                    <p:cond delay="500"/>
                                  </p:stCondLst>
                                  <p:childTnLst>
                                    <p:animMotion origin="layout" path="M -0.02409 -1.48148E-6 L -1.938E-6 -1.48148E-6 " pathEditMode="relative" rAng="0" ptsTypes="AA">
                                      <p:cBhvr>
                                        <p:cTn id="23" dur="900" fill="hold"/>
                                        <p:tgtEl>
                                          <p:spTgt spid="6"/>
                                        </p:tgtEl>
                                        <p:attrNameLst>
                                          <p:attrName>ppt_x</p:attrName>
                                          <p:attrName>ppt_y</p:attrName>
                                        </p:attrNameLst>
                                      </p:cBhvr>
                                      <p:rCtr x="1198" y="0"/>
                                    </p:animMotion>
                                  </p:childTnLst>
                                </p:cTn>
                              </p:par>
                              <p:par>
                                <p:cTn id="24" presetID="6" presetClass="emph" presetSubtype="0" accel="100000" autoRev="1" fill="hold" nodeType="withEffect">
                                  <p:stCondLst>
                                    <p:cond delay="0"/>
                                  </p:stCondLst>
                                  <p:childTnLst>
                                    <p:animScale>
                                      <p:cBhvr>
                                        <p:cTn id="25" dur="500" fill="hold"/>
                                        <p:tgtEl>
                                          <p:spTgt spid="6"/>
                                        </p:tgtEl>
                                      </p:cBhvr>
                                      <p:by x="80000" y="80000"/>
                                    </p:animScale>
                                  </p:childTnLst>
                                </p:cTn>
                              </p:par>
                              <p:par>
                                <p:cTn id="26" presetID="10" presetClass="entr" presetSubtype="0" fill="hold" nodeType="withEffect">
                                  <p:stCondLst>
                                    <p:cond delay="500"/>
                                  </p:stCondLst>
                                  <p:childTnLst>
                                    <p:set>
                                      <p:cBhvr>
                                        <p:cTn id="27" dur="1" fill="hold">
                                          <p:stCondLst>
                                            <p:cond delay="0"/>
                                          </p:stCondLst>
                                        </p:cTn>
                                        <p:tgtEl>
                                          <p:spTgt spid="600"/>
                                        </p:tgtEl>
                                        <p:attrNameLst>
                                          <p:attrName>style.visibility</p:attrName>
                                        </p:attrNameLst>
                                      </p:cBhvr>
                                      <p:to>
                                        <p:strVal val="visible"/>
                                      </p:to>
                                    </p:set>
                                    <p:animEffect transition="in" filter="fade">
                                      <p:cBhvr>
                                        <p:cTn id="28" dur="900"/>
                                        <p:tgtEl>
                                          <p:spTgt spid="600"/>
                                        </p:tgtEl>
                                      </p:cBhvr>
                                    </p:animEffect>
                                  </p:childTnLst>
                                </p:cTn>
                              </p:par>
                              <p:par>
                                <p:cTn id="29" presetID="63" presetClass="path" presetSubtype="0" decel="100000" fill="hold" nodeType="withEffect">
                                  <p:stCondLst>
                                    <p:cond delay="500"/>
                                  </p:stCondLst>
                                  <p:childTnLst>
                                    <p:animMotion origin="layout" path="M -0.02412 4.2079E-6 L -2.20832E-6 4.2079E-6 " pathEditMode="relative" rAng="0" ptsTypes="AA">
                                      <p:cBhvr>
                                        <p:cTn id="30" dur="900" fill="hold"/>
                                        <p:tgtEl>
                                          <p:spTgt spid="600"/>
                                        </p:tgtEl>
                                        <p:attrNameLst>
                                          <p:attrName>ppt_x</p:attrName>
                                          <p:attrName>ppt_y</p:attrName>
                                        </p:attrNameLst>
                                      </p:cBhvr>
                                      <p:rCtr x="1200" y="0"/>
                                    </p:animMotion>
                                  </p:childTnLst>
                                </p:cTn>
                              </p:par>
                              <p:par>
                                <p:cTn id="31" presetID="6" presetClass="emph" presetSubtype="0" accel="100000" autoRev="1" fill="hold" nodeType="withEffect">
                                  <p:stCondLst>
                                    <p:cond delay="0"/>
                                  </p:stCondLst>
                                  <p:childTnLst>
                                    <p:animScale>
                                      <p:cBhvr>
                                        <p:cTn id="32" dur="500" fill="hold"/>
                                        <p:tgtEl>
                                          <p:spTgt spid="600"/>
                                        </p:tgtEl>
                                      </p:cBhvr>
                                      <p:by x="80000" y="80000"/>
                                    </p:animScale>
                                  </p:childTnLst>
                                </p:cTn>
                              </p:par>
                              <p:par>
                                <p:cTn id="33" presetID="10" presetClass="entr" presetSubtype="0" fill="hold" nodeType="withEffect">
                                  <p:stCondLst>
                                    <p:cond delay="600"/>
                                  </p:stCondLst>
                                  <p:childTnLst>
                                    <p:set>
                                      <p:cBhvr>
                                        <p:cTn id="34" dur="1" fill="hold">
                                          <p:stCondLst>
                                            <p:cond delay="0"/>
                                          </p:stCondLst>
                                        </p:cTn>
                                        <p:tgtEl>
                                          <p:spTgt spid="601"/>
                                        </p:tgtEl>
                                        <p:attrNameLst>
                                          <p:attrName>style.visibility</p:attrName>
                                        </p:attrNameLst>
                                      </p:cBhvr>
                                      <p:to>
                                        <p:strVal val="visible"/>
                                      </p:to>
                                    </p:set>
                                    <p:animEffect transition="in" filter="fade">
                                      <p:cBhvr>
                                        <p:cTn id="35" dur="900"/>
                                        <p:tgtEl>
                                          <p:spTgt spid="601"/>
                                        </p:tgtEl>
                                      </p:cBhvr>
                                    </p:animEffect>
                                  </p:childTnLst>
                                </p:cTn>
                              </p:par>
                              <p:par>
                                <p:cTn id="36" presetID="63" presetClass="path" presetSubtype="0" decel="100000" fill="hold" nodeType="withEffect">
                                  <p:stCondLst>
                                    <p:cond delay="600"/>
                                  </p:stCondLst>
                                  <p:childTnLst>
                                    <p:animMotion origin="layout" path="M -0.02413 4.2079E-6 L 2.18024E-6 4.2079E-6 " pathEditMode="relative" rAng="0" ptsTypes="AA">
                                      <p:cBhvr>
                                        <p:cTn id="37" dur="900" fill="hold"/>
                                        <p:tgtEl>
                                          <p:spTgt spid="601"/>
                                        </p:tgtEl>
                                        <p:attrNameLst>
                                          <p:attrName>ppt_x</p:attrName>
                                          <p:attrName>ppt_y</p:attrName>
                                        </p:attrNameLst>
                                      </p:cBhvr>
                                      <p:rCtr x="1200" y="0"/>
                                    </p:animMotion>
                                  </p:childTnLst>
                                </p:cTn>
                              </p:par>
                              <p:par>
                                <p:cTn id="38" presetID="6" presetClass="emph" presetSubtype="0" accel="100000" autoRev="1" fill="hold" nodeType="withEffect">
                                  <p:stCondLst>
                                    <p:cond delay="0"/>
                                  </p:stCondLst>
                                  <p:childTnLst>
                                    <p:animScale>
                                      <p:cBhvr>
                                        <p:cTn id="39" dur="600" fill="hold"/>
                                        <p:tgtEl>
                                          <p:spTgt spid="601"/>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62615" y="3078977"/>
            <a:ext cx="5514344" cy="3256987"/>
            <a:chOff x="5240338" y="3342655"/>
            <a:chExt cx="5516562" cy="3258297"/>
          </a:xfrm>
        </p:grpSpPr>
        <p:grpSp>
          <p:nvGrpSpPr>
            <p:cNvPr id="20" name="Group 19"/>
            <p:cNvGrpSpPr/>
            <p:nvPr/>
          </p:nvGrpSpPr>
          <p:grpSpPr>
            <a:xfrm>
              <a:off x="5240338" y="3342655"/>
              <a:ext cx="5516562" cy="3258297"/>
              <a:chOff x="503238" y="38100"/>
              <a:chExt cx="11425238" cy="6748191"/>
            </a:xfrm>
          </p:grpSpPr>
          <p:sp>
            <p:nvSpPr>
              <p:cNvPr id="17" name="Freeform 6"/>
              <p:cNvSpPr>
                <a:spLocks noEditPoints="1"/>
              </p:cNvSpPr>
              <p:nvPr/>
            </p:nvSpPr>
            <p:spPr bwMode="auto">
              <a:xfrm>
                <a:off x="2139951" y="38100"/>
                <a:ext cx="8156575" cy="5713413"/>
              </a:xfrm>
              <a:custGeom>
                <a:avLst/>
                <a:gdLst>
                  <a:gd name="T0" fmla="*/ 2173 w 2173"/>
                  <a:gd name="T1" fmla="*/ 1521 h 1521"/>
                  <a:gd name="T2" fmla="*/ 0 w 2173"/>
                  <a:gd name="T3" fmla="*/ 1521 h 1521"/>
                  <a:gd name="T4" fmla="*/ 0 w 2173"/>
                  <a:gd name="T5" fmla="*/ 1507 h 1521"/>
                  <a:gd name="T6" fmla="*/ 0 w 2173"/>
                  <a:gd name="T7" fmla="*/ 113 h 1521"/>
                  <a:gd name="T8" fmla="*/ 113 w 2173"/>
                  <a:gd name="T9" fmla="*/ 1 h 1521"/>
                  <a:gd name="T10" fmla="*/ 2058 w 2173"/>
                  <a:gd name="T11" fmla="*/ 0 h 1521"/>
                  <a:gd name="T12" fmla="*/ 2173 w 2173"/>
                  <a:gd name="T13" fmla="*/ 116 h 1521"/>
                  <a:gd name="T14" fmla="*/ 2173 w 2173"/>
                  <a:gd name="T15" fmla="*/ 1469 h 1521"/>
                  <a:gd name="T16" fmla="*/ 2173 w 2173"/>
                  <a:gd name="T17" fmla="*/ 1521 h 1521"/>
                  <a:gd name="T18" fmla="*/ 2070 w 2173"/>
                  <a:gd name="T19" fmla="*/ 1419 h 1521"/>
                  <a:gd name="T20" fmla="*/ 2070 w 2173"/>
                  <a:gd name="T21" fmla="*/ 101 h 1521"/>
                  <a:gd name="T22" fmla="*/ 102 w 2173"/>
                  <a:gd name="T23" fmla="*/ 101 h 1521"/>
                  <a:gd name="T24" fmla="*/ 102 w 2173"/>
                  <a:gd name="T25" fmla="*/ 1419 h 1521"/>
                  <a:gd name="T26" fmla="*/ 2070 w 2173"/>
                  <a:gd name="T27" fmla="*/ 1419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3" h="1521">
                    <a:moveTo>
                      <a:pt x="2173" y="1521"/>
                    </a:moveTo>
                    <a:cubicBezTo>
                      <a:pt x="1448" y="1521"/>
                      <a:pt x="725" y="1521"/>
                      <a:pt x="0" y="1521"/>
                    </a:cubicBezTo>
                    <a:cubicBezTo>
                      <a:pt x="0" y="1516"/>
                      <a:pt x="0" y="1512"/>
                      <a:pt x="0" y="1507"/>
                    </a:cubicBezTo>
                    <a:cubicBezTo>
                      <a:pt x="0" y="1042"/>
                      <a:pt x="0" y="578"/>
                      <a:pt x="0" y="113"/>
                    </a:cubicBezTo>
                    <a:cubicBezTo>
                      <a:pt x="0" y="47"/>
                      <a:pt x="47" y="1"/>
                      <a:pt x="113" y="1"/>
                    </a:cubicBezTo>
                    <a:cubicBezTo>
                      <a:pt x="761" y="1"/>
                      <a:pt x="1409" y="1"/>
                      <a:pt x="2058" y="0"/>
                    </a:cubicBezTo>
                    <a:cubicBezTo>
                      <a:pt x="2125" y="0"/>
                      <a:pt x="2173" y="52"/>
                      <a:pt x="2173" y="116"/>
                    </a:cubicBezTo>
                    <a:cubicBezTo>
                      <a:pt x="2173" y="567"/>
                      <a:pt x="2173" y="1018"/>
                      <a:pt x="2173" y="1469"/>
                    </a:cubicBezTo>
                    <a:cubicBezTo>
                      <a:pt x="2173" y="1486"/>
                      <a:pt x="2173" y="1503"/>
                      <a:pt x="2173" y="1521"/>
                    </a:cubicBezTo>
                    <a:close/>
                    <a:moveTo>
                      <a:pt x="2070" y="1419"/>
                    </a:moveTo>
                    <a:cubicBezTo>
                      <a:pt x="2070" y="979"/>
                      <a:pt x="2070" y="540"/>
                      <a:pt x="2070" y="101"/>
                    </a:cubicBezTo>
                    <a:cubicBezTo>
                      <a:pt x="1413" y="101"/>
                      <a:pt x="758" y="101"/>
                      <a:pt x="102" y="101"/>
                    </a:cubicBezTo>
                    <a:cubicBezTo>
                      <a:pt x="102" y="541"/>
                      <a:pt x="102" y="980"/>
                      <a:pt x="102" y="1419"/>
                    </a:cubicBezTo>
                    <a:cubicBezTo>
                      <a:pt x="758" y="1419"/>
                      <a:pt x="1413" y="1419"/>
                      <a:pt x="2070" y="14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8" name="Freeform 7"/>
              <p:cNvSpPr>
                <a:spLocks/>
              </p:cNvSpPr>
              <p:nvPr/>
            </p:nvSpPr>
            <p:spPr bwMode="auto">
              <a:xfrm>
                <a:off x="503238" y="5960792"/>
                <a:ext cx="11425238" cy="825499"/>
              </a:xfrm>
              <a:custGeom>
                <a:avLst/>
                <a:gdLst>
                  <a:gd name="T0" fmla="*/ 1 w 3044"/>
                  <a:gd name="T1" fmla="*/ 0 h 220"/>
                  <a:gd name="T2" fmla="*/ 1250 w 3044"/>
                  <a:gd name="T3" fmla="*/ 0 h 220"/>
                  <a:gd name="T4" fmla="*/ 1250 w 3044"/>
                  <a:gd name="T5" fmla="*/ 16 h 220"/>
                  <a:gd name="T6" fmla="*/ 1318 w 3044"/>
                  <a:gd name="T7" fmla="*/ 83 h 220"/>
                  <a:gd name="T8" fmla="*/ 1752 w 3044"/>
                  <a:gd name="T9" fmla="*/ 83 h 220"/>
                  <a:gd name="T10" fmla="*/ 1763 w 3044"/>
                  <a:gd name="T11" fmla="*/ 83 h 220"/>
                  <a:gd name="T12" fmla="*/ 1794 w 3044"/>
                  <a:gd name="T13" fmla="*/ 52 h 220"/>
                  <a:gd name="T14" fmla="*/ 1794 w 3044"/>
                  <a:gd name="T15" fmla="*/ 4 h 220"/>
                  <a:gd name="T16" fmla="*/ 1795 w 3044"/>
                  <a:gd name="T17" fmla="*/ 0 h 220"/>
                  <a:gd name="T18" fmla="*/ 3042 w 3044"/>
                  <a:gd name="T19" fmla="*/ 0 h 220"/>
                  <a:gd name="T20" fmla="*/ 3042 w 3044"/>
                  <a:gd name="T21" fmla="*/ 112 h 220"/>
                  <a:gd name="T22" fmla="*/ 3022 w 3044"/>
                  <a:gd name="T23" fmla="*/ 139 h 220"/>
                  <a:gd name="T24" fmla="*/ 2927 w 3044"/>
                  <a:gd name="T25" fmla="*/ 176 h 220"/>
                  <a:gd name="T26" fmla="*/ 2741 w 3044"/>
                  <a:gd name="T27" fmla="*/ 206 h 220"/>
                  <a:gd name="T28" fmla="*/ 2402 w 3044"/>
                  <a:gd name="T29" fmla="*/ 217 h 220"/>
                  <a:gd name="T30" fmla="*/ 535 w 3044"/>
                  <a:gd name="T31" fmla="*/ 217 h 220"/>
                  <a:gd name="T32" fmla="*/ 345 w 3044"/>
                  <a:gd name="T33" fmla="*/ 211 h 220"/>
                  <a:gd name="T34" fmla="*/ 103 w 3044"/>
                  <a:gd name="T35" fmla="*/ 173 h 220"/>
                  <a:gd name="T36" fmla="*/ 22 w 3044"/>
                  <a:gd name="T37" fmla="*/ 139 h 220"/>
                  <a:gd name="T38" fmla="*/ 1 w 3044"/>
                  <a:gd name="T39" fmla="*/ 100 h 220"/>
                  <a:gd name="T40" fmla="*/ 1 w 3044"/>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4" h="220">
                    <a:moveTo>
                      <a:pt x="1" y="0"/>
                    </a:moveTo>
                    <a:cubicBezTo>
                      <a:pt x="417" y="0"/>
                      <a:pt x="833" y="0"/>
                      <a:pt x="1250" y="0"/>
                    </a:cubicBezTo>
                    <a:cubicBezTo>
                      <a:pt x="1250" y="6"/>
                      <a:pt x="1251" y="11"/>
                      <a:pt x="1250" y="16"/>
                    </a:cubicBezTo>
                    <a:cubicBezTo>
                      <a:pt x="1249" y="83"/>
                      <a:pt x="1250" y="84"/>
                      <a:pt x="1318" y="83"/>
                    </a:cubicBezTo>
                    <a:cubicBezTo>
                      <a:pt x="1463" y="83"/>
                      <a:pt x="1608" y="83"/>
                      <a:pt x="1752" y="83"/>
                    </a:cubicBezTo>
                    <a:cubicBezTo>
                      <a:pt x="1756" y="83"/>
                      <a:pt x="1759" y="83"/>
                      <a:pt x="1763" y="83"/>
                    </a:cubicBezTo>
                    <a:cubicBezTo>
                      <a:pt x="1783" y="83"/>
                      <a:pt x="1794" y="72"/>
                      <a:pt x="1794" y="52"/>
                    </a:cubicBezTo>
                    <a:cubicBezTo>
                      <a:pt x="1794" y="36"/>
                      <a:pt x="1794" y="20"/>
                      <a:pt x="1794" y="4"/>
                    </a:cubicBezTo>
                    <a:cubicBezTo>
                      <a:pt x="1794" y="3"/>
                      <a:pt x="1794" y="2"/>
                      <a:pt x="1795" y="0"/>
                    </a:cubicBezTo>
                    <a:cubicBezTo>
                      <a:pt x="2210" y="0"/>
                      <a:pt x="2627" y="0"/>
                      <a:pt x="3042" y="0"/>
                    </a:cubicBezTo>
                    <a:cubicBezTo>
                      <a:pt x="3042" y="38"/>
                      <a:pt x="3044" y="75"/>
                      <a:pt x="3042" y="112"/>
                    </a:cubicBezTo>
                    <a:cubicBezTo>
                      <a:pt x="3041" y="121"/>
                      <a:pt x="3030" y="132"/>
                      <a:pt x="3022" y="139"/>
                    </a:cubicBezTo>
                    <a:cubicBezTo>
                      <a:pt x="2994" y="159"/>
                      <a:pt x="2960" y="170"/>
                      <a:pt x="2927" y="176"/>
                    </a:cubicBezTo>
                    <a:cubicBezTo>
                      <a:pt x="2865" y="188"/>
                      <a:pt x="2803" y="198"/>
                      <a:pt x="2741" y="206"/>
                    </a:cubicBezTo>
                    <a:cubicBezTo>
                      <a:pt x="2628" y="220"/>
                      <a:pt x="2515" y="217"/>
                      <a:pt x="2402" y="217"/>
                    </a:cubicBezTo>
                    <a:cubicBezTo>
                      <a:pt x="1779" y="217"/>
                      <a:pt x="1157" y="218"/>
                      <a:pt x="535" y="217"/>
                    </a:cubicBezTo>
                    <a:cubicBezTo>
                      <a:pt x="472" y="217"/>
                      <a:pt x="408" y="215"/>
                      <a:pt x="345" y="211"/>
                    </a:cubicBezTo>
                    <a:cubicBezTo>
                      <a:pt x="263" y="206"/>
                      <a:pt x="182" y="194"/>
                      <a:pt x="103" y="173"/>
                    </a:cubicBezTo>
                    <a:cubicBezTo>
                      <a:pt x="75" y="166"/>
                      <a:pt x="48" y="151"/>
                      <a:pt x="22" y="139"/>
                    </a:cubicBezTo>
                    <a:cubicBezTo>
                      <a:pt x="7" y="131"/>
                      <a:pt x="0" y="117"/>
                      <a:pt x="1" y="100"/>
                    </a:cubicBezTo>
                    <a:cubicBezTo>
                      <a:pt x="2" y="67"/>
                      <a:pt x="1" y="34"/>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 name="Freeform 8"/>
              <p:cNvSpPr>
                <a:spLocks/>
              </p:cNvSpPr>
              <p:nvPr/>
            </p:nvSpPr>
            <p:spPr bwMode="auto">
              <a:xfrm>
                <a:off x="2522538" y="417512"/>
                <a:ext cx="7386638" cy="4951413"/>
              </a:xfrm>
              <a:custGeom>
                <a:avLst/>
                <a:gdLst>
                  <a:gd name="T0" fmla="*/ 1968 w 1968"/>
                  <a:gd name="T1" fmla="*/ 1318 h 1318"/>
                  <a:gd name="T2" fmla="*/ 0 w 1968"/>
                  <a:gd name="T3" fmla="*/ 1318 h 1318"/>
                  <a:gd name="T4" fmla="*/ 0 w 1968"/>
                  <a:gd name="T5" fmla="*/ 0 h 1318"/>
                  <a:gd name="T6" fmla="*/ 1968 w 1968"/>
                  <a:gd name="T7" fmla="*/ 0 h 1318"/>
                  <a:gd name="T8" fmla="*/ 1968 w 1968"/>
                  <a:gd name="T9" fmla="*/ 1318 h 1318"/>
                </a:gdLst>
                <a:ahLst/>
                <a:cxnLst>
                  <a:cxn ang="0">
                    <a:pos x="T0" y="T1"/>
                  </a:cxn>
                  <a:cxn ang="0">
                    <a:pos x="T2" y="T3"/>
                  </a:cxn>
                  <a:cxn ang="0">
                    <a:pos x="T4" y="T5"/>
                  </a:cxn>
                  <a:cxn ang="0">
                    <a:pos x="T6" y="T7"/>
                  </a:cxn>
                  <a:cxn ang="0">
                    <a:pos x="T8" y="T9"/>
                  </a:cxn>
                </a:cxnLst>
                <a:rect l="0" t="0" r="r" b="b"/>
                <a:pathLst>
                  <a:path w="1968" h="1318">
                    <a:moveTo>
                      <a:pt x="1968" y="1318"/>
                    </a:moveTo>
                    <a:cubicBezTo>
                      <a:pt x="1311" y="1318"/>
                      <a:pt x="656" y="1318"/>
                      <a:pt x="0" y="1318"/>
                    </a:cubicBezTo>
                    <a:cubicBezTo>
                      <a:pt x="0" y="879"/>
                      <a:pt x="0" y="440"/>
                      <a:pt x="0" y="0"/>
                    </a:cubicBezTo>
                    <a:cubicBezTo>
                      <a:pt x="656" y="0"/>
                      <a:pt x="1311" y="0"/>
                      <a:pt x="1968" y="0"/>
                    </a:cubicBezTo>
                    <a:cubicBezTo>
                      <a:pt x="1968" y="439"/>
                      <a:pt x="1968" y="878"/>
                      <a:pt x="1968" y="1318"/>
                    </a:cubicBez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grpSp>
        <p:sp>
          <p:nvSpPr>
            <p:cNvPr id="22" name="TextBox 21"/>
            <p:cNvSpPr txBox="1"/>
            <p:nvPr/>
          </p:nvSpPr>
          <p:spPr>
            <a:xfrm>
              <a:off x="6402829" y="3765574"/>
              <a:ext cx="3251518" cy="1949275"/>
            </a:xfrm>
            <a:prstGeom prst="rect">
              <a:avLst/>
            </a:prstGeom>
            <a:noFill/>
          </p:spPr>
          <p:txBody>
            <a:bodyPr wrap="none" lIns="0" tIns="0" rIns="0" bIns="0" rtlCol="0">
              <a:spAutoFit/>
            </a:bodyPr>
            <a:lstStyle/>
            <a:p>
              <a:pPr defTabSz="932372">
                <a:lnSpc>
                  <a:spcPct val="90000"/>
                </a:lnSpc>
              </a:pPr>
              <a:r>
                <a:rPr lang="en-US" sz="13794" dirty="0">
                  <a:gradFill>
                    <a:gsLst>
                      <a:gs pos="3187">
                        <a:srgbClr val="D83B01"/>
                      </a:gs>
                      <a:gs pos="14000">
                        <a:srgbClr val="D83B0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&lt;/&gt;</a:t>
              </a:r>
            </a:p>
          </p:txBody>
        </p:sp>
      </p:grpSp>
      <p:sp>
        <p:nvSpPr>
          <p:cNvPr id="2" name="Title 1"/>
          <p:cNvSpPr>
            <a:spLocks noGrp="1"/>
          </p:cNvSpPr>
          <p:nvPr>
            <p:ph type="title"/>
          </p:nvPr>
        </p:nvSpPr>
        <p:spPr>
          <a:xfrm>
            <a:off x="274639" y="1209973"/>
            <a:ext cx="10056812" cy="2179058"/>
          </a:xfrm>
        </p:spPr>
        <p:txBody>
          <a:bodyPr/>
          <a:lstStyle/>
          <a:p>
            <a:r>
              <a:rPr lang="en-US" spc="-98" dirty="0">
                <a:solidFill>
                  <a:schemeClr val="tx1"/>
                </a:solidFill>
              </a:rPr>
              <a:t>Office 365 </a:t>
            </a:r>
            <a:br>
              <a:rPr lang="en-US" spc="-98" dirty="0">
                <a:solidFill>
                  <a:schemeClr val="tx1"/>
                </a:solidFill>
              </a:rPr>
            </a:br>
            <a:r>
              <a:rPr lang="en-US" spc="-98" dirty="0">
                <a:solidFill>
                  <a:schemeClr val="tx1"/>
                </a:solidFill>
              </a:rPr>
              <a:t>Development</a:t>
            </a:r>
            <a:endParaRPr lang="en-US" dirty="0"/>
          </a:p>
        </p:txBody>
      </p:sp>
    </p:spTree>
    <p:extLst>
      <p:ext uri="{BB962C8B-B14F-4D97-AF65-F5344CB8AC3E}">
        <p14:creationId xmlns:p14="http://schemas.microsoft.com/office/powerpoint/2010/main" val="256404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821974" y="1214150"/>
            <a:ext cx="8729252" cy="1660034"/>
          </a:xfrm>
          <a:prstGeom prst="rect">
            <a:avLst/>
          </a:pr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defTabSz="932103" fontAlgn="base">
              <a:spcBef>
                <a:spcPct val="0"/>
              </a:spcBef>
              <a:spcAft>
                <a:spcPct val="0"/>
              </a:spcAft>
            </a:pPr>
            <a:r>
              <a:rPr lang="en-US" sz="3198" dirty="0">
                <a:gradFill>
                  <a:gsLst>
                    <a:gs pos="11504">
                      <a:srgbClr val="D2D2D2">
                        <a:lumMod val="10000"/>
                      </a:srgbClr>
                    </a:gs>
                    <a:gs pos="39000">
                      <a:srgbClr val="D2D2D2">
                        <a:lumMod val="10000"/>
                      </a:srgbClr>
                    </a:gs>
                  </a:gsLst>
                  <a:lin ang="5400000" scaled="0"/>
                </a:gradFill>
                <a:latin typeface="Segoe UI Light"/>
              </a:rPr>
              <a:t>Secure access to internal add-ins</a:t>
            </a:r>
          </a:p>
        </p:txBody>
      </p:sp>
      <p:sp>
        <p:nvSpPr>
          <p:cNvPr id="2" name="Title 1"/>
          <p:cNvSpPr>
            <a:spLocks noGrp="1"/>
          </p:cNvSpPr>
          <p:nvPr>
            <p:ph type="title"/>
          </p:nvPr>
        </p:nvSpPr>
        <p:spPr/>
        <p:txBody>
          <a:bodyPr/>
          <a:lstStyle/>
          <a:p>
            <a:r>
              <a:rPr lang="en-US" dirty="0"/>
              <a:t>Corporate add-in catalog</a:t>
            </a:r>
          </a:p>
        </p:txBody>
      </p:sp>
      <p:sp>
        <p:nvSpPr>
          <p:cNvPr id="21" name="Rectangle 20"/>
          <p:cNvSpPr/>
          <p:nvPr/>
        </p:nvSpPr>
        <p:spPr bwMode="auto">
          <a:xfrm>
            <a:off x="2821974" y="2927205"/>
            <a:ext cx="8729252" cy="1660034"/>
          </a:xfrm>
          <a:prstGeom prst="rect">
            <a:avLst/>
          </a:pr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defTabSz="932103" fontAlgn="base">
              <a:spcBef>
                <a:spcPct val="0"/>
              </a:spcBef>
              <a:spcAft>
                <a:spcPct val="0"/>
              </a:spcAft>
            </a:pPr>
            <a:r>
              <a:rPr lang="en-US" sz="3198" dirty="0">
                <a:gradFill>
                  <a:gsLst>
                    <a:gs pos="11504">
                      <a:srgbClr val="D2D2D2">
                        <a:lumMod val="10000"/>
                      </a:srgbClr>
                    </a:gs>
                    <a:gs pos="39000">
                      <a:srgbClr val="D2D2D2">
                        <a:lumMod val="10000"/>
                      </a:srgbClr>
                    </a:gs>
                  </a:gsLst>
                  <a:lin ang="5400000" scaled="0"/>
                </a:gradFill>
                <a:latin typeface="Segoe UI Light"/>
              </a:rPr>
              <a:t>Centrally managed repository of private add-ins</a:t>
            </a:r>
          </a:p>
        </p:txBody>
      </p:sp>
      <p:sp>
        <p:nvSpPr>
          <p:cNvPr id="22" name="Rectangle 21"/>
          <p:cNvSpPr/>
          <p:nvPr/>
        </p:nvSpPr>
        <p:spPr bwMode="auto">
          <a:xfrm>
            <a:off x="2821974" y="4640259"/>
            <a:ext cx="8729252" cy="1660034"/>
          </a:xfrm>
          <a:prstGeom prst="rect">
            <a:avLst/>
          </a:pr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defTabSz="932103" fontAlgn="base">
              <a:spcBef>
                <a:spcPct val="0"/>
              </a:spcBef>
              <a:spcAft>
                <a:spcPct val="0"/>
              </a:spcAft>
            </a:pPr>
            <a:r>
              <a:rPr lang="en-US" sz="3198" dirty="0">
                <a:gradFill>
                  <a:gsLst>
                    <a:gs pos="11504">
                      <a:srgbClr val="D2D2D2">
                        <a:lumMod val="10000"/>
                      </a:srgbClr>
                    </a:gs>
                    <a:gs pos="39000">
                      <a:srgbClr val="D2D2D2">
                        <a:lumMod val="10000"/>
                      </a:srgbClr>
                    </a:gs>
                  </a:gsLst>
                  <a:lin ang="5400000" scaled="0"/>
                </a:gradFill>
                <a:latin typeface="Segoe UI Light"/>
              </a:rPr>
              <a:t>Direct deployment to employees</a:t>
            </a:r>
          </a:p>
        </p:txBody>
      </p:sp>
      <p:grpSp>
        <p:nvGrpSpPr>
          <p:cNvPr id="28" name="Group 27"/>
          <p:cNvGrpSpPr/>
          <p:nvPr/>
        </p:nvGrpSpPr>
        <p:grpSpPr>
          <a:xfrm>
            <a:off x="443785" y="1214151"/>
            <a:ext cx="2378187" cy="1663639"/>
            <a:chOff x="441461" y="1586200"/>
            <a:chExt cx="2379144" cy="1664309"/>
          </a:xfrm>
        </p:grpSpPr>
        <p:sp>
          <p:nvSpPr>
            <p:cNvPr id="16" name="Rectangle 15"/>
            <p:cNvSpPr/>
            <p:nvPr/>
          </p:nvSpPr>
          <p:spPr bwMode="auto">
            <a:xfrm>
              <a:off x="441461" y="1586200"/>
              <a:ext cx="2379144" cy="1664309"/>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1045309" y="1727290"/>
              <a:ext cx="1058129" cy="1371648"/>
            </a:xfrm>
            <a:prstGeom prst="rect">
              <a:avLst/>
            </a:prstGeom>
          </p:spPr>
        </p:pic>
      </p:grpSp>
      <p:grpSp>
        <p:nvGrpSpPr>
          <p:cNvPr id="29" name="Group 28"/>
          <p:cNvGrpSpPr/>
          <p:nvPr/>
        </p:nvGrpSpPr>
        <p:grpSpPr>
          <a:xfrm>
            <a:off x="443785" y="2927206"/>
            <a:ext cx="2378187" cy="1663639"/>
            <a:chOff x="441461" y="3302370"/>
            <a:chExt cx="2379144" cy="1664309"/>
          </a:xfrm>
        </p:grpSpPr>
        <p:sp>
          <p:nvSpPr>
            <p:cNvPr id="17" name="Rectangle 16"/>
            <p:cNvSpPr/>
            <p:nvPr/>
          </p:nvSpPr>
          <p:spPr bwMode="auto">
            <a:xfrm>
              <a:off x="441461" y="3302370"/>
              <a:ext cx="2379144" cy="1664309"/>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4"/>
            <a:stretch>
              <a:fillRect/>
            </a:stretch>
          </p:blipFill>
          <p:spPr>
            <a:xfrm>
              <a:off x="1282283" y="3609748"/>
              <a:ext cx="697500" cy="1226250"/>
            </a:xfrm>
            <a:prstGeom prst="rect">
              <a:avLst/>
            </a:prstGeom>
          </p:spPr>
        </p:pic>
      </p:grpSp>
      <p:sp>
        <p:nvSpPr>
          <p:cNvPr id="32" name="Rectangle 31"/>
          <p:cNvSpPr/>
          <p:nvPr/>
        </p:nvSpPr>
        <p:spPr bwMode="auto">
          <a:xfrm>
            <a:off x="2502" y="1001646"/>
            <a:ext cx="439238" cy="599287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grpSp>
        <p:nvGrpSpPr>
          <p:cNvPr id="27" name="Group 26"/>
          <p:cNvGrpSpPr/>
          <p:nvPr/>
        </p:nvGrpSpPr>
        <p:grpSpPr>
          <a:xfrm>
            <a:off x="443785" y="4640259"/>
            <a:ext cx="2378187" cy="1660034"/>
            <a:chOff x="432670" y="4917987"/>
            <a:chExt cx="2331768" cy="1633166"/>
          </a:xfrm>
        </p:grpSpPr>
        <p:sp>
          <p:nvSpPr>
            <p:cNvPr id="18" name="Rectangle 17"/>
            <p:cNvSpPr/>
            <p:nvPr/>
          </p:nvSpPr>
          <p:spPr bwMode="auto">
            <a:xfrm>
              <a:off x="432670" y="4919986"/>
              <a:ext cx="2331768" cy="163116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grpSp>
          <p:nvGrpSpPr>
            <p:cNvPr id="3" name="Group 4"/>
            <p:cNvGrpSpPr>
              <a:grpSpLocks noChangeAspect="1"/>
            </p:cNvGrpSpPr>
            <p:nvPr/>
          </p:nvGrpSpPr>
          <p:grpSpPr bwMode="auto">
            <a:xfrm>
              <a:off x="816841" y="4917987"/>
              <a:ext cx="1499876" cy="1336507"/>
              <a:chOff x="525" y="3160"/>
              <a:chExt cx="964" cy="859"/>
            </a:xfrm>
          </p:grpSpPr>
          <p:sp>
            <p:nvSpPr>
              <p:cNvPr id="4" name="AutoShape 3"/>
              <p:cNvSpPr>
                <a:spLocks noChangeAspect="1" noChangeArrowheads="1" noTextEdit="1"/>
              </p:cNvSpPr>
              <p:nvPr/>
            </p:nvSpPr>
            <p:spPr bwMode="auto">
              <a:xfrm>
                <a:off x="526" y="3161"/>
                <a:ext cx="962"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5" name="Rectangle 5"/>
              <p:cNvSpPr>
                <a:spLocks noChangeArrowheads="1"/>
              </p:cNvSpPr>
              <p:nvPr/>
            </p:nvSpPr>
            <p:spPr bwMode="auto">
              <a:xfrm>
                <a:off x="841" y="3607"/>
                <a:ext cx="648" cy="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7" name="Freeform 6"/>
              <p:cNvSpPr>
                <a:spLocks/>
              </p:cNvSpPr>
              <p:nvPr/>
            </p:nvSpPr>
            <p:spPr bwMode="auto">
              <a:xfrm>
                <a:off x="841" y="3607"/>
                <a:ext cx="648" cy="412"/>
              </a:xfrm>
              <a:custGeom>
                <a:avLst/>
                <a:gdLst>
                  <a:gd name="T0" fmla="*/ 648 w 648"/>
                  <a:gd name="T1" fmla="*/ 412 h 412"/>
                  <a:gd name="T2" fmla="*/ 648 w 648"/>
                  <a:gd name="T3" fmla="*/ 0 h 412"/>
                  <a:gd name="T4" fmla="*/ 0 w 648"/>
                  <a:gd name="T5" fmla="*/ 0 h 412"/>
                  <a:gd name="T6" fmla="*/ 0 w 648"/>
                  <a:gd name="T7" fmla="*/ 412 h 412"/>
                </a:gdLst>
                <a:ahLst/>
                <a:cxnLst>
                  <a:cxn ang="0">
                    <a:pos x="T0" y="T1"/>
                  </a:cxn>
                  <a:cxn ang="0">
                    <a:pos x="T2" y="T3"/>
                  </a:cxn>
                  <a:cxn ang="0">
                    <a:pos x="T4" y="T5"/>
                  </a:cxn>
                  <a:cxn ang="0">
                    <a:pos x="T6" y="T7"/>
                  </a:cxn>
                </a:cxnLst>
                <a:rect l="0" t="0" r="r" b="b"/>
                <a:pathLst>
                  <a:path w="648" h="412">
                    <a:moveTo>
                      <a:pt x="648" y="412"/>
                    </a:moveTo>
                    <a:lnTo>
                      <a:pt x="648" y="0"/>
                    </a:lnTo>
                    <a:lnTo>
                      <a:pt x="0" y="0"/>
                    </a:lnTo>
                    <a:lnTo>
                      <a:pt x="0" y="4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8" name="Rectangle 7"/>
              <p:cNvSpPr>
                <a:spLocks noChangeArrowheads="1"/>
              </p:cNvSpPr>
              <p:nvPr/>
            </p:nvSpPr>
            <p:spPr bwMode="auto">
              <a:xfrm>
                <a:off x="881" y="3648"/>
                <a:ext cx="568" cy="330"/>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9" name="Rectangle 8"/>
              <p:cNvSpPr>
                <a:spLocks noChangeArrowheads="1"/>
              </p:cNvSpPr>
              <p:nvPr/>
            </p:nvSpPr>
            <p:spPr bwMode="auto">
              <a:xfrm>
                <a:off x="675" y="3653"/>
                <a:ext cx="152" cy="1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10" name="Rectangle 9"/>
              <p:cNvSpPr>
                <a:spLocks noChangeArrowheads="1"/>
              </p:cNvSpPr>
              <p:nvPr/>
            </p:nvSpPr>
            <p:spPr bwMode="auto">
              <a:xfrm>
                <a:off x="663" y="3642"/>
                <a:ext cx="176" cy="178"/>
              </a:xfrm>
              <a:prstGeom prst="rect">
                <a:avLst/>
              </a:prstGeom>
              <a:solidFill>
                <a:schemeClr val="accent4">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11" name="Freeform 10"/>
              <p:cNvSpPr>
                <a:spLocks noEditPoints="1"/>
              </p:cNvSpPr>
              <p:nvPr/>
            </p:nvSpPr>
            <p:spPr bwMode="auto">
              <a:xfrm>
                <a:off x="660" y="3640"/>
                <a:ext cx="181" cy="182"/>
              </a:xfrm>
              <a:custGeom>
                <a:avLst/>
                <a:gdLst>
                  <a:gd name="T0" fmla="*/ 181 w 181"/>
                  <a:gd name="T1" fmla="*/ 0 h 182"/>
                  <a:gd name="T2" fmla="*/ 176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6 w 181"/>
                  <a:gd name="T17" fmla="*/ 182 h 182"/>
                  <a:gd name="T18" fmla="*/ 181 w 181"/>
                  <a:gd name="T19" fmla="*/ 182 h 182"/>
                  <a:gd name="T20" fmla="*/ 181 w 181"/>
                  <a:gd name="T21" fmla="*/ 178 h 182"/>
                  <a:gd name="T22" fmla="*/ 181 w 181"/>
                  <a:gd name="T23" fmla="*/ 5 h 182"/>
                  <a:gd name="T24" fmla="*/ 181 w 181"/>
                  <a:gd name="T25" fmla="*/ 0 h 182"/>
                  <a:gd name="T26" fmla="*/ 176 w 181"/>
                  <a:gd name="T27" fmla="*/ 178 h 182"/>
                  <a:gd name="T28" fmla="*/ 5 w 181"/>
                  <a:gd name="T29" fmla="*/ 178 h 182"/>
                  <a:gd name="T30" fmla="*/ 5 w 181"/>
                  <a:gd name="T31" fmla="*/ 5 h 182"/>
                  <a:gd name="T32" fmla="*/ 176 w 181"/>
                  <a:gd name="T33" fmla="*/ 5 h 182"/>
                  <a:gd name="T34" fmla="*/ 176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6" y="0"/>
                    </a:lnTo>
                    <a:lnTo>
                      <a:pt x="5" y="0"/>
                    </a:lnTo>
                    <a:lnTo>
                      <a:pt x="0" y="0"/>
                    </a:lnTo>
                    <a:lnTo>
                      <a:pt x="0" y="5"/>
                    </a:lnTo>
                    <a:lnTo>
                      <a:pt x="0" y="178"/>
                    </a:lnTo>
                    <a:lnTo>
                      <a:pt x="0" y="182"/>
                    </a:lnTo>
                    <a:lnTo>
                      <a:pt x="5" y="182"/>
                    </a:lnTo>
                    <a:lnTo>
                      <a:pt x="176" y="182"/>
                    </a:lnTo>
                    <a:lnTo>
                      <a:pt x="181" y="182"/>
                    </a:lnTo>
                    <a:lnTo>
                      <a:pt x="181" y="178"/>
                    </a:lnTo>
                    <a:lnTo>
                      <a:pt x="181" y="5"/>
                    </a:lnTo>
                    <a:lnTo>
                      <a:pt x="181" y="0"/>
                    </a:lnTo>
                    <a:close/>
                    <a:moveTo>
                      <a:pt x="176" y="178"/>
                    </a:moveTo>
                    <a:lnTo>
                      <a:pt x="5" y="178"/>
                    </a:lnTo>
                    <a:lnTo>
                      <a:pt x="5" y="5"/>
                    </a:lnTo>
                    <a:lnTo>
                      <a:pt x="176" y="5"/>
                    </a:lnTo>
                    <a:lnTo>
                      <a:pt x="176"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12" name="Freeform 11"/>
              <p:cNvSpPr>
                <a:spLocks/>
              </p:cNvSpPr>
              <p:nvPr/>
            </p:nvSpPr>
            <p:spPr bwMode="auto">
              <a:xfrm>
                <a:off x="525" y="3763"/>
                <a:ext cx="128" cy="256"/>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13" name="Rectangle 12"/>
              <p:cNvSpPr>
                <a:spLocks noChangeArrowheads="1"/>
              </p:cNvSpPr>
              <p:nvPr/>
            </p:nvSpPr>
            <p:spPr bwMode="auto">
              <a:xfrm>
                <a:off x="537" y="3819"/>
                <a:ext cx="104" cy="157"/>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14" name="Freeform 13"/>
              <p:cNvSpPr>
                <a:spLocks/>
              </p:cNvSpPr>
              <p:nvPr/>
            </p:nvSpPr>
            <p:spPr bwMode="auto">
              <a:xfrm>
                <a:off x="733" y="3748"/>
                <a:ext cx="299" cy="187"/>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15" name="Freeform 14"/>
              <p:cNvSpPr>
                <a:spLocks/>
              </p:cNvSpPr>
              <p:nvPr/>
            </p:nvSpPr>
            <p:spPr bwMode="auto">
              <a:xfrm>
                <a:off x="835" y="3875"/>
                <a:ext cx="20" cy="23"/>
              </a:xfrm>
              <a:custGeom>
                <a:avLst/>
                <a:gdLst>
                  <a:gd name="T0" fmla="*/ 12 w 20"/>
                  <a:gd name="T1" fmla="*/ 23 h 23"/>
                  <a:gd name="T2" fmla="*/ 0 w 20"/>
                  <a:gd name="T3" fmla="*/ 4 h 23"/>
                  <a:gd name="T4" fmla="*/ 8 w 20"/>
                  <a:gd name="T5" fmla="*/ 0 h 23"/>
                  <a:gd name="T6" fmla="*/ 20 w 20"/>
                  <a:gd name="T7" fmla="*/ 18 h 23"/>
                  <a:gd name="T8" fmla="*/ 12 w 20"/>
                  <a:gd name="T9" fmla="*/ 23 h 23"/>
                </a:gdLst>
                <a:ahLst/>
                <a:cxnLst>
                  <a:cxn ang="0">
                    <a:pos x="T0" y="T1"/>
                  </a:cxn>
                  <a:cxn ang="0">
                    <a:pos x="T2" y="T3"/>
                  </a:cxn>
                  <a:cxn ang="0">
                    <a:pos x="T4" y="T5"/>
                  </a:cxn>
                  <a:cxn ang="0">
                    <a:pos x="T6" y="T7"/>
                  </a:cxn>
                  <a:cxn ang="0">
                    <a:pos x="T8" y="T9"/>
                  </a:cxn>
                </a:cxnLst>
                <a:rect l="0" t="0" r="r" b="b"/>
                <a:pathLst>
                  <a:path w="20" h="23">
                    <a:moveTo>
                      <a:pt x="12" y="23"/>
                    </a:moveTo>
                    <a:lnTo>
                      <a:pt x="0" y="4"/>
                    </a:lnTo>
                    <a:lnTo>
                      <a:pt x="8" y="0"/>
                    </a:lnTo>
                    <a:lnTo>
                      <a:pt x="20" y="18"/>
                    </a:lnTo>
                    <a:lnTo>
                      <a:pt x="12" y="2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19" name="Freeform 15"/>
              <p:cNvSpPr>
                <a:spLocks/>
              </p:cNvSpPr>
              <p:nvPr/>
            </p:nvSpPr>
            <p:spPr bwMode="auto">
              <a:xfrm>
                <a:off x="989" y="3812"/>
                <a:ext cx="18" cy="18"/>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23" name="Freeform 16"/>
              <p:cNvSpPr>
                <a:spLocks/>
              </p:cNvSpPr>
              <p:nvPr/>
            </p:nvSpPr>
            <p:spPr bwMode="auto">
              <a:xfrm>
                <a:off x="989" y="3794"/>
                <a:ext cx="18" cy="18"/>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24" name="Freeform 17"/>
              <p:cNvSpPr>
                <a:spLocks/>
              </p:cNvSpPr>
              <p:nvPr/>
            </p:nvSpPr>
            <p:spPr bwMode="auto">
              <a:xfrm>
                <a:off x="989" y="3776"/>
                <a:ext cx="18" cy="18"/>
              </a:xfrm>
              <a:custGeom>
                <a:avLst/>
                <a:gdLst>
                  <a:gd name="T0" fmla="*/ 15 w 31"/>
                  <a:gd name="T1" fmla="*/ 0 h 32"/>
                  <a:gd name="T2" fmla="*/ 31 w 31"/>
                  <a:gd name="T3" fmla="*/ 16 h 32"/>
                  <a:gd name="T4" fmla="*/ 15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2"/>
                    </a:cubicBezTo>
                    <a:cubicBezTo>
                      <a:pt x="7" y="32"/>
                      <a:pt x="0" y="25"/>
                      <a:pt x="0" y="16"/>
                    </a:cubicBezTo>
                    <a:cubicBezTo>
                      <a:pt x="0" y="7"/>
                      <a:pt x="7" y="0"/>
                      <a:pt x="15"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26" name="Freeform 18"/>
              <p:cNvSpPr>
                <a:spLocks/>
              </p:cNvSpPr>
              <p:nvPr/>
            </p:nvSpPr>
            <p:spPr bwMode="auto">
              <a:xfrm>
                <a:off x="988" y="3758"/>
                <a:ext cx="19" cy="18"/>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1" name="Freeform 19"/>
              <p:cNvSpPr>
                <a:spLocks/>
              </p:cNvSpPr>
              <p:nvPr/>
            </p:nvSpPr>
            <p:spPr bwMode="auto">
              <a:xfrm>
                <a:off x="988" y="3740"/>
                <a:ext cx="18" cy="18"/>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3" name="Freeform 20"/>
              <p:cNvSpPr>
                <a:spLocks/>
              </p:cNvSpPr>
              <p:nvPr/>
            </p:nvSpPr>
            <p:spPr bwMode="auto">
              <a:xfrm>
                <a:off x="1032" y="3748"/>
                <a:ext cx="417" cy="150"/>
              </a:xfrm>
              <a:custGeom>
                <a:avLst/>
                <a:gdLst>
                  <a:gd name="T0" fmla="*/ 417 w 417"/>
                  <a:gd name="T1" fmla="*/ 150 h 150"/>
                  <a:gd name="T2" fmla="*/ 0 w 417"/>
                  <a:gd name="T3" fmla="*/ 75 h 150"/>
                  <a:gd name="T4" fmla="*/ 0 w 417"/>
                  <a:gd name="T5" fmla="*/ 0 h 150"/>
                  <a:gd name="T6" fmla="*/ 186 w 417"/>
                  <a:gd name="T7" fmla="*/ 0 h 150"/>
                  <a:gd name="T8" fmla="*/ 417 w 417"/>
                  <a:gd name="T9" fmla="*/ 0 h 150"/>
                  <a:gd name="T10" fmla="*/ 417 w 417"/>
                  <a:gd name="T11" fmla="*/ 150 h 150"/>
                </a:gdLst>
                <a:ahLst/>
                <a:cxnLst>
                  <a:cxn ang="0">
                    <a:pos x="T0" y="T1"/>
                  </a:cxn>
                  <a:cxn ang="0">
                    <a:pos x="T2" y="T3"/>
                  </a:cxn>
                  <a:cxn ang="0">
                    <a:pos x="T4" y="T5"/>
                  </a:cxn>
                  <a:cxn ang="0">
                    <a:pos x="T6" y="T7"/>
                  </a:cxn>
                  <a:cxn ang="0">
                    <a:pos x="T8" y="T9"/>
                  </a:cxn>
                  <a:cxn ang="0">
                    <a:pos x="T10" y="T11"/>
                  </a:cxn>
                </a:cxnLst>
                <a:rect l="0" t="0" r="r" b="b"/>
                <a:pathLst>
                  <a:path w="417" h="150">
                    <a:moveTo>
                      <a:pt x="417" y="150"/>
                    </a:moveTo>
                    <a:lnTo>
                      <a:pt x="0" y="75"/>
                    </a:lnTo>
                    <a:lnTo>
                      <a:pt x="0" y="0"/>
                    </a:lnTo>
                    <a:lnTo>
                      <a:pt x="186" y="0"/>
                    </a:lnTo>
                    <a:lnTo>
                      <a:pt x="417" y="0"/>
                    </a:lnTo>
                    <a:lnTo>
                      <a:pt x="417" y="150"/>
                    </a:ln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4" name="Rectangle 21"/>
              <p:cNvSpPr>
                <a:spLocks noChangeArrowheads="1"/>
              </p:cNvSpPr>
              <p:nvPr/>
            </p:nvSpPr>
            <p:spPr bwMode="auto">
              <a:xfrm>
                <a:off x="1127" y="3484"/>
                <a:ext cx="177" cy="178"/>
              </a:xfrm>
              <a:prstGeom prst="rect">
                <a:avLst/>
              </a:prstGeom>
              <a:solidFill>
                <a:schemeClr val="accent4">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5" name="Freeform 22"/>
              <p:cNvSpPr>
                <a:spLocks noEditPoints="1"/>
              </p:cNvSpPr>
              <p:nvPr/>
            </p:nvSpPr>
            <p:spPr bwMode="auto">
              <a:xfrm>
                <a:off x="1125" y="3482"/>
                <a:ext cx="181" cy="182"/>
              </a:xfrm>
              <a:custGeom>
                <a:avLst/>
                <a:gdLst>
                  <a:gd name="T0" fmla="*/ 181 w 181"/>
                  <a:gd name="T1" fmla="*/ 0 h 182"/>
                  <a:gd name="T2" fmla="*/ 177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7 w 181"/>
                  <a:gd name="T17" fmla="*/ 182 h 182"/>
                  <a:gd name="T18" fmla="*/ 181 w 181"/>
                  <a:gd name="T19" fmla="*/ 182 h 182"/>
                  <a:gd name="T20" fmla="*/ 181 w 181"/>
                  <a:gd name="T21" fmla="*/ 178 h 182"/>
                  <a:gd name="T22" fmla="*/ 181 w 181"/>
                  <a:gd name="T23" fmla="*/ 5 h 182"/>
                  <a:gd name="T24" fmla="*/ 181 w 181"/>
                  <a:gd name="T25" fmla="*/ 0 h 182"/>
                  <a:gd name="T26" fmla="*/ 177 w 181"/>
                  <a:gd name="T27" fmla="*/ 178 h 182"/>
                  <a:gd name="T28" fmla="*/ 5 w 181"/>
                  <a:gd name="T29" fmla="*/ 178 h 182"/>
                  <a:gd name="T30" fmla="*/ 5 w 181"/>
                  <a:gd name="T31" fmla="*/ 5 h 182"/>
                  <a:gd name="T32" fmla="*/ 177 w 181"/>
                  <a:gd name="T33" fmla="*/ 5 h 182"/>
                  <a:gd name="T34" fmla="*/ 177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7" y="0"/>
                    </a:lnTo>
                    <a:lnTo>
                      <a:pt x="5" y="0"/>
                    </a:lnTo>
                    <a:lnTo>
                      <a:pt x="0" y="0"/>
                    </a:lnTo>
                    <a:lnTo>
                      <a:pt x="0" y="5"/>
                    </a:lnTo>
                    <a:lnTo>
                      <a:pt x="0" y="178"/>
                    </a:lnTo>
                    <a:lnTo>
                      <a:pt x="0" y="182"/>
                    </a:lnTo>
                    <a:lnTo>
                      <a:pt x="5" y="182"/>
                    </a:lnTo>
                    <a:lnTo>
                      <a:pt x="177" y="182"/>
                    </a:lnTo>
                    <a:lnTo>
                      <a:pt x="181" y="182"/>
                    </a:lnTo>
                    <a:lnTo>
                      <a:pt x="181" y="178"/>
                    </a:lnTo>
                    <a:lnTo>
                      <a:pt x="181" y="5"/>
                    </a:lnTo>
                    <a:lnTo>
                      <a:pt x="181" y="0"/>
                    </a:lnTo>
                    <a:close/>
                    <a:moveTo>
                      <a:pt x="177" y="178"/>
                    </a:moveTo>
                    <a:lnTo>
                      <a:pt x="5" y="178"/>
                    </a:lnTo>
                    <a:lnTo>
                      <a:pt x="5" y="5"/>
                    </a:lnTo>
                    <a:lnTo>
                      <a:pt x="177" y="5"/>
                    </a:lnTo>
                    <a:lnTo>
                      <a:pt x="177"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6" name="Freeform 23"/>
              <p:cNvSpPr>
                <a:spLocks/>
              </p:cNvSpPr>
              <p:nvPr/>
            </p:nvSpPr>
            <p:spPr bwMode="auto">
              <a:xfrm>
                <a:off x="1034" y="3325"/>
                <a:ext cx="222" cy="198"/>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7" name="Freeform 24"/>
              <p:cNvSpPr>
                <a:spLocks/>
              </p:cNvSpPr>
              <p:nvPr/>
            </p:nvSpPr>
            <p:spPr bwMode="auto">
              <a:xfrm>
                <a:off x="1165" y="3160"/>
                <a:ext cx="118" cy="186"/>
              </a:xfrm>
              <a:custGeom>
                <a:avLst/>
                <a:gdLst>
                  <a:gd name="T0" fmla="*/ 0 w 118"/>
                  <a:gd name="T1" fmla="*/ 0 h 186"/>
                  <a:gd name="T2" fmla="*/ 22 w 118"/>
                  <a:gd name="T3" fmla="*/ 137 h 186"/>
                  <a:gd name="T4" fmla="*/ 115 w 118"/>
                  <a:gd name="T5" fmla="*/ 186 h 186"/>
                  <a:gd name="T6" fmla="*/ 118 w 118"/>
                  <a:gd name="T7" fmla="*/ 0 h 186"/>
                  <a:gd name="T8" fmla="*/ 0 w 118"/>
                  <a:gd name="T9" fmla="*/ 0 h 186"/>
                </a:gdLst>
                <a:ahLst/>
                <a:cxnLst>
                  <a:cxn ang="0">
                    <a:pos x="T0" y="T1"/>
                  </a:cxn>
                  <a:cxn ang="0">
                    <a:pos x="T2" y="T3"/>
                  </a:cxn>
                  <a:cxn ang="0">
                    <a:pos x="T4" y="T5"/>
                  </a:cxn>
                  <a:cxn ang="0">
                    <a:pos x="T6" y="T7"/>
                  </a:cxn>
                  <a:cxn ang="0">
                    <a:pos x="T8" y="T9"/>
                  </a:cxn>
                </a:cxnLst>
                <a:rect l="0" t="0" r="r" b="b"/>
                <a:pathLst>
                  <a:path w="118" h="186">
                    <a:moveTo>
                      <a:pt x="0" y="0"/>
                    </a:moveTo>
                    <a:lnTo>
                      <a:pt x="22" y="137"/>
                    </a:lnTo>
                    <a:lnTo>
                      <a:pt x="115" y="186"/>
                    </a:lnTo>
                    <a:lnTo>
                      <a:pt x="118" y="0"/>
                    </a:lnTo>
                    <a:lnTo>
                      <a:pt x="0" y="0"/>
                    </a:ln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8" name="Freeform 25"/>
              <p:cNvSpPr>
                <a:spLocks/>
              </p:cNvSpPr>
              <p:nvPr/>
            </p:nvSpPr>
            <p:spPr bwMode="auto">
              <a:xfrm>
                <a:off x="1178" y="3299"/>
                <a:ext cx="100" cy="69"/>
              </a:xfrm>
              <a:custGeom>
                <a:avLst/>
                <a:gdLst>
                  <a:gd name="T0" fmla="*/ 0 w 100"/>
                  <a:gd name="T1" fmla="*/ 23 h 69"/>
                  <a:gd name="T2" fmla="*/ 12 w 100"/>
                  <a:gd name="T3" fmla="*/ 0 h 69"/>
                  <a:gd name="T4" fmla="*/ 100 w 100"/>
                  <a:gd name="T5" fmla="*/ 46 h 69"/>
                  <a:gd name="T6" fmla="*/ 88 w 100"/>
                  <a:gd name="T7" fmla="*/ 69 h 69"/>
                  <a:gd name="T8" fmla="*/ 0 w 100"/>
                  <a:gd name="T9" fmla="*/ 23 h 69"/>
                </a:gdLst>
                <a:ahLst/>
                <a:cxnLst>
                  <a:cxn ang="0">
                    <a:pos x="T0" y="T1"/>
                  </a:cxn>
                  <a:cxn ang="0">
                    <a:pos x="T2" y="T3"/>
                  </a:cxn>
                  <a:cxn ang="0">
                    <a:pos x="T4" y="T5"/>
                  </a:cxn>
                  <a:cxn ang="0">
                    <a:pos x="T6" y="T7"/>
                  </a:cxn>
                  <a:cxn ang="0">
                    <a:pos x="T8" y="T9"/>
                  </a:cxn>
                </a:cxnLst>
                <a:rect l="0" t="0" r="r" b="b"/>
                <a:pathLst>
                  <a:path w="100" h="69">
                    <a:moveTo>
                      <a:pt x="0" y="23"/>
                    </a:moveTo>
                    <a:lnTo>
                      <a:pt x="12" y="0"/>
                    </a:lnTo>
                    <a:lnTo>
                      <a:pt x="100" y="46"/>
                    </a:lnTo>
                    <a:lnTo>
                      <a:pt x="88" y="69"/>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9" name="Freeform 26"/>
              <p:cNvSpPr>
                <a:spLocks/>
              </p:cNvSpPr>
              <p:nvPr/>
            </p:nvSpPr>
            <p:spPr bwMode="auto">
              <a:xfrm>
                <a:off x="1175" y="3620"/>
                <a:ext cx="223" cy="198"/>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40" name="Freeform 27"/>
              <p:cNvSpPr>
                <a:spLocks/>
              </p:cNvSpPr>
              <p:nvPr/>
            </p:nvSpPr>
            <p:spPr bwMode="auto">
              <a:xfrm>
                <a:off x="1152" y="3797"/>
                <a:ext cx="117" cy="181"/>
              </a:xfrm>
              <a:custGeom>
                <a:avLst/>
                <a:gdLst>
                  <a:gd name="T0" fmla="*/ 117 w 117"/>
                  <a:gd name="T1" fmla="*/ 181 h 181"/>
                  <a:gd name="T2" fmla="*/ 92 w 117"/>
                  <a:gd name="T3" fmla="*/ 48 h 181"/>
                  <a:gd name="T4" fmla="*/ 0 w 117"/>
                  <a:gd name="T5" fmla="*/ 0 h 181"/>
                  <a:gd name="T6" fmla="*/ 0 w 117"/>
                  <a:gd name="T7" fmla="*/ 181 h 181"/>
                  <a:gd name="T8" fmla="*/ 117 w 117"/>
                  <a:gd name="T9" fmla="*/ 181 h 181"/>
                </a:gdLst>
                <a:ahLst/>
                <a:cxnLst>
                  <a:cxn ang="0">
                    <a:pos x="T0" y="T1"/>
                  </a:cxn>
                  <a:cxn ang="0">
                    <a:pos x="T2" y="T3"/>
                  </a:cxn>
                  <a:cxn ang="0">
                    <a:pos x="T4" y="T5"/>
                  </a:cxn>
                  <a:cxn ang="0">
                    <a:pos x="T6" y="T7"/>
                  </a:cxn>
                  <a:cxn ang="0">
                    <a:pos x="T8" y="T9"/>
                  </a:cxn>
                </a:cxnLst>
                <a:rect l="0" t="0" r="r" b="b"/>
                <a:pathLst>
                  <a:path w="117" h="181">
                    <a:moveTo>
                      <a:pt x="117" y="181"/>
                    </a:moveTo>
                    <a:lnTo>
                      <a:pt x="92" y="48"/>
                    </a:lnTo>
                    <a:lnTo>
                      <a:pt x="0" y="0"/>
                    </a:lnTo>
                    <a:lnTo>
                      <a:pt x="0" y="181"/>
                    </a:lnTo>
                    <a:lnTo>
                      <a:pt x="117" y="18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41" name="Freeform 28"/>
              <p:cNvSpPr>
                <a:spLocks/>
              </p:cNvSpPr>
              <p:nvPr/>
            </p:nvSpPr>
            <p:spPr bwMode="auto">
              <a:xfrm>
                <a:off x="1153" y="3775"/>
                <a:ext cx="100" cy="68"/>
              </a:xfrm>
              <a:custGeom>
                <a:avLst/>
                <a:gdLst>
                  <a:gd name="T0" fmla="*/ 100 w 100"/>
                  <a:gd name="T1" fmla="*/ 45 h 68"/>
                  <a:gd name="T2" fmla="*/ 88 w 100"/>
                  <a:gd name="T3" fmla="*/ 68 h 68"/>
                  <a:gd name="T4" fmla="*/ 0 w 100"/>
                  <a:gd name="T5" fmla="*/ 23 h 68"/>
                  <a:gd name="T6" fmla="*/ 12 w 100"/>
                  <a:gd name="T7" fmla="*/ 0 h 68"/>
                  <a:gd name="T8" fmla="*/ 100 w 100"/>
                  <a:gd name="T9" fmla="*/ 45 h 68"/>
                </a:gdLst>
                <a:ahLst/>
                <a:cxnLst>
                  <a:cxn ang="0">
                    <a:pos x="T0" y="T1"/>
                  </a:cxn>
                  <a:cxn ang="0">
                    <a:pos x="T2" y="T3"/>
                  </a:cxn>
                  <a:cxn ang="0">
                    <a:pos x="T4" y="T5"/>
                  </a:cxn>
                  <a:cxn ang="0">
                    <a:pos x="T6" y="T7"/>
                  </a:cxn>
                  <a:cxn ang="0">
                    <a:pos x="T8" y="T9"/>
                  </a:cxn>
                </a:cxnLst>
                <a:rect l="0" t="0" r="r" b="b"/>
                <a:pathLst>
                  <a:path w="100" h="68">
                    <a:moveTo>
                      <a:pt x="100" y="45"/>
                    </a:moveTo>
                    <a:lnTo>
                      <a:pt x="88" y="68"/>
                    </a:lnTo>
                    <a:lnTo>
                      <a:pt x="0" y="23"/>
                    </a:lnTo>
                    <a:lnTo>
                      <a:pt x="12" y="0"/>
                    </a:lnTo>
                    <a:lnTo>
                      <a:pt x="10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42" name="Freeform 29"/>
              <p:cNvSpPr>
                <a:spLocks/>
              </p:cNvSpPr>
              <p:nvPr/>
            </p:nvSpPr>
            <p:spPr bwMode="auto">
              <a:xfrm>
                <a:off x="549" y="3711"/>
                <a:ext cx="134" cy="265"/>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43" name="Freeform 30"/>
              <p:cNvSpPr>
                <a:spLocks/>
              </p:cNvSpPr>
              <p:nvPr/>
            </p:nvSpPr>
            <p:spPr bwMode="auto">
              <a:xfrm>
                <a:off x="577" y="3804"/>
                <a:ext cx="23" cy="10"/>
              </a:xfrm>
              <a:custGeom>
                <a:avLst/>
                <a:gdLst>
                  <a:gd name="T0" fmla="*/ 1 w 23"/>
                  <a:gd name="T1" fmla="*/ 0 h 10"/>
                  <a:gd name="T2" fmla="*/ 23 w 23"/>
                  <a:gd name="T3" fmla="*/ 1 h 10"/>
                  <a:gd name="T4" fmla="*/ 22 w 23"/>
                  <a:gd name="T5" fmla="*/ 10 h 10"/>
                  <a:gd name="T6" fmla="*/ 0 w 23"/>
                  <a:gd name="T7" fmla="*/ 8 h 10"/>
                  <a:gd name="T8" fmla="*/ 1 w 23"/>
                  <a:gd name="T9" fmla="*/ 0 h 10"/>
                </a:gdLst>
                <a:ahLst/>
                <a:cxnLst>
                  <a:cxn ang="0">
                    <a:pos x="T0" y="T1"/>
                  </a:cxn>
                  <a:cxn ang="0">
                    <a:pos x="T2" y="T3"/>
                  </a:cxn>
                  <a:cxn ang="0">
                    <a:pos x="T4" y="T5"/>
                  </a:cxn>
                  <a:cxn ang="0">
                    <a:pos x="T6" y="T7"/>
                  </a:cxn>
                  <a:cxn ang="0">
                    <a:pos x="T8" y="T9"/>
                  </a:cxn>
                </a:cxnLst>
                <a:rect l="0" t="0" r="r" b="b"/>
                <a:pathLst>
                  <a:path w="23" h="10">
                    <a:moveTo>
                      <a:pt x="1" y="0"/>
                    </a:moveTo>
                    <a:lnTo>
                      <a:pt x="23" y="1"/>
                    </a:lnTo>
                    <a:lnTo>
                      <a:pt x="22" y="10"/>
                    </a:lnTo>
                    <a:lnTo>
                      <a:pt x="0" y="8"/>
                    </a:lnTo>
                    <a:lnTo>
                      <a:pt x="1"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grpSp>
      </p:grpSp>
      <p:sp>
        <p:nvSpPr>
          <p:cNvPr id="47"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3"/>
                </a:solidFill>
              </a:rPr>
              <a:t>3 </a:t>
            </a:r>
            <a:r>
              <a:rPr lang="en-US" dirty="0"/>
              <a:t>Distribution</a:t>
            </a:r>
          </a:p>
        </p:txBody>
      </p:sp>
    </p:spTree>
    <p:extLst>
      <p:ext uri="{BB962C8B-B14F-4D97-AF65-F5344CB8AC3E}">
        <p14:creationId xmlns:p14="http://schemas.microsoft.com/office/powerpoint/2010/main" val="60882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900"/>
                                        <p:tgtEl>
                                          <p:spTgt spid="28"/>
                                        </p:tgtEl>
                                      </p:cBhvr>
                                    </p:animEffect>
                                  </p:childTnLst>
                                </p:cTn>
                              </p:par>
                              <p:par>
                                <p:cTn id="8" presetID="63" presetClass="path" presetSubtype="0" decel="100000" fill="hold" nodeType="withEffect">
                                  <p:stCondLst>
                                    <p:cond delay="500"/>
                                  </p:stCondLst>
                                  <p:childTnLst>
                                    <p:animMotion origin="layout" path="M -0.02409 -1.11111E-6 L -3.94634E-6 -1.11111E-6 " pathEditMode="relative" rAng="0" ptsTypes="AA">
                                      <p:cBhvr>
                                        <p:cTn id="9" dur="900" fill="hold"/>
                                        <p:tgtEl>
                                          <p:spTgt spid="28"/>
                                        </p:tgtEl>
                                        <p:attrNameLst>
                                          <p:attrName>ppt_x</p:attrName>
                                          <p:attrName>ppt_y</p:attrName>
                                        </p:attrNameLst>
                                      </p:cBhvr>
                                      <p:rCtr x="1198" y="0"/>
                                    </p:animMotion>
                                  </p:childTnLst>
                                </p:cTn>
                              </p:par>
                              <p:par>
                                <p:cTn id="10" presetID="6" presetClass="emph" presetSubtype="0" accel="100000" autoRev="1" fill="hold" nodeType="withEffect">
                                  <p:stCondLst>
                                    <p:cond delay="0"/>
                                  </p:stCondLst>
                                  <p:childTnLst>
                                    <p:animScale>
                                      <p:cBhvr>
                                        <p:cTn id="11" dur="500" fill="hold"/>
                                        <p:tgtEl>
                                          <p:spTgt spid="28"/>
                                        </p:tgtEl>
                                      </p:cBhvr>
                                      <p:by x="80000" y="80000"/>
                                    </p:animScale>
                                  </p:childTnLst>
                                </p:cTn>
                              </p:par>
                              <p:par>
                                <p:cTn id="12" presetID="10" presetClass="entr" presetSubtype="0" fill="hold" nodeType="withEffect">
                                  <p:stCondLst>
                                    <p:cond delay="60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900"/>
                                        <p:tgtEl>
                                          <p:spTgt spid="29"/>
                                        </p:tgtEl>
                                      </p:cBhvr>
                                    </p:animEffect>
                                  </p:childTnLst>
                                </p:cTn>
                              </p:par>
                              <p:par>
                                <p:cTn id="15" presetID="63" presetClass="path" presetSubtype="0" decel="100000" fill="hold" nodeType="withEffect">
                                  <p:stCondLst>
                                    <p:cond delay="600"/>
                                  </p:stCondLst>
                                  <p:childTnLst>
                                    <p:animMotion origin="layout" path="M -0.02409 1.48148E-6 L -3.94634E-6 1.48148E-6 " pathEditMode="relative" rAng="0" ptsTypes="AA">
                                      <p:cBhvr>
                                        <p:cTn id="16" dur="900" fill="hold"/>
                                        <p:tgtEl>
                                          <p:spTgt spid="29"/>
                                        </p:tgtEl>
                                        <p:attrNameLst>
                                          <p:attrName>ppt_x</p:attrName>
                                          <p:attrName>ppt_y</p:attrName>
                                        </p:attrNameLst>
                                      </p:cBhvr>
                                      <p:rCtr x="1198" y="0"/>
                                    </p:animMotion>
                                  </p:childTnLst>
                                </p:cTn>
                              </p:par>
                              <p:par>
                                <p:cTn id="17" presetID="6" presetClass="emph" presetSubtype="0" accel="100000" autoRev="1" fill="hold" nodeType="withEffect">
                                  <p:stCondLst>
                                    <p:cond delay="0"/>
                                  </p:stCondLst>
                                  <p:childTnLst>
                                    <p:animScale>
                                      <p:cBhvr>
                                        <p:cTn id="18" dur="600" fill="hold"/>
                                        <p:tgtEl>
                                          <p:spTgt spid="29"/>
                                        </p:tgtEl>
                                      </p:cBhvr>
                                      <p:by x="80000" y="80000"/>
                                    </p:animScale>
                                  </p:childTnLst>
                                </p:cTn>
                              </p:par>
                              <p:par>
                                <p:cTn id="19" presetID="10" presetClass="entr" presetSubtype="0" fill="hold" nodeType="withEffect">
                                  <p:stCondLst>
                                    <p:cond delay="7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900"/>
                                        <p:tgtEl>
                                          <p:spTgt spid="27"/>
                                        </p:tgtEl>
                                      </p:cBhvr>
                                    </p:animEffect>
                                  </p:childTnLst>
                                </p:cTn>
                              </p:par>
                              <p:par>
                                <p:cTn id="22" presetID="63" presetClass="path" presetSubtype="0" decel="100000" fill="hold" nodeType="withEffect">
                                  <p:stCondLst>
                                    <p:cond delay="700"/>
                                  </p:stCondLst>
                                  <p:childTnLst>
                                    <p:animMotion origin="layout" path="M -0.02409 -4.44444E-6 L -3.94634E-6 -4.44444E-6 " pathEditMode="relative" rAng="0" ptsTypes="AA">
                                      <p:cBhvr>
                                        <p:cTn id="23" dur="900" fill="hold"/>
                                        <p:tgtEl>
                                          <p:spTgt spid="27"/>
                                        </p:tgtEl>
                                        <p:attrNameLst>
                                          <p:attrName>ppt_x</p:attrName>
                                          <p:attrName>ppt_y</p:attrName>
                                        </p:attrNameLst>
                                      </p:cBhvr>
                                      <p:rCtr x="1198" y="0"/>
                                    </p:animMotion>
                                  </p:childTnLst>
                                </p:cTn>
                              </p:par>
                              <p:par>
                                <p:cTn id="24" presetID="6" presetClass="emph" presetSubtype="0" accel="100000" autoRev="1" fill="hold" nodeType="withEffect">
                                  <p:stCondLst>
                                    <p:cond delay="0"/>
                                  </p:stCondLst>
                                  <p:childTnLst>
                                    <p:animScale>
                                      <p:cBhvr>
                                        <p:cTn id="25" dur="600" fill="hold"/>
                                        <p:tgtEl>
                                          <p:spTgt spid="27"/>
                                        </p:tgtEl>
                                      </p:cBhvr>
                                      <p:by x="80000" y="80000"/>
                                    </p:animScale>
                                  </p:childTnLst>
                                </p:cTn>
                              </p:par>
                              <p:par>
                                <p:cTn id="26" presetID="2" presetClass="entr" presetSubtype="2" decel="100000" fill="hold" grpId="0" nodeType="withEffect">
                                  <p:stCondLst>
                                    <p:cond delay="150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1+#ppt_w/2"/>
                                          </p:val>
                                        </p:tav>
                                        <p:tav tm="100000">
                                          <p:val>
                                            <p:strVal val="#ppt_x"/>
                                          </p:val>
                                        </p:tav>
                                      </p:tavLst>
                                    </p:anim>
                                    <p:anim calcmode="lin" valueType="num">
                                      <p:cBhvr additive="base">
                                        <p:cTn id="29" dur="500" fill="hold"/>
                                        <p:tgtEl>
                                          <p:spTgt spid="20"/>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160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1+#ppt_w/2"/>
                                          </p:val>
                                        </p:tav>
                                        <p:tav tm="100000">
                                          <p:val>
                                            <p:strVal val="#ppt_x"/>
                                          </p:val>
                                        </p:tav>
                                      </p:tavLst>
                                    </p:anim>
                                    <p:anim calcmode="lin" valueType="num">
                                      <p:cBhvr additive="base">
                                        <p:cTn id="33" dur="500" fill="hold"/>
                                        <p:tgtEl>
                                          <p:spTgt spid="21"/>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170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1+#ppt_w/2"/>
                                          </p:val>
                                        </p:tav>
                                        <p:tav tm="100000">
                                          <p:val>
                                            <p:strVal val="#ppt_x"/>
                                          </p:val>
                                        </p:tav>
                                      </p:tavLst>
                                    </p:anim>
                                    <p:anim calcmode="lin" valueType="num">
                                      <p:cBhvr additive="base">
                                        <p:cTn id="37"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Resources</a:t>
            </a:r>
          </a:p>
        </p:txBody>
      </p:sp>
      <p:sp>
        <p:nvSpPr>
          <p:cNvPr id="3" name="Text Placeholder 2"/>
          <p:cNvSpPr>
            <a:spLocks noGrp="1"/>
          </p:cNvSpPr>
          <p:nvPr>
            <p:ph type="body" sz="quarter" idx="12"/>
          </p:nvPr>
        </p:nvSpPr>
        <p:spPr/>
        <p:txBody>
          <a:bodyPr/>
          <a:lstStyle/>
          <a:p>
            <a:r>
              <a:rPr lang="en-US" dirty="0"/>
              <a:t>4</a:t>
            </a:r>
          </a:p>
        </p:txBody>
      </p:sp>
    </p:spTree>
    <p:extLst>
      <p:ext uri="{BB962C8B-B14F-4D97-AF65-F5344CB8AC3E}">
        <p14:creationId xmlns:p14="http://schemas.microsoft.com/office/powerpoint/2010/main" val="179334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03" y="154660"/>
            <a:ext cx="12426473" cy="1001053"/>
          </a:xfrm>
          <a:prstGeom prst="rect">
            <a:avLst/>
          </a:prstGeom>
          <a:noFill/>
        </p:spPr>
        <p:txBody>
          <a:bodyPr wrap="square" lIns="182707" tIns="146165" rIns="182707" bIns="146165" rtlCol="0">
            <a:spAutoFit/>
          </a:bodyPr>
          <a:lstStyle/>
          <a:p>
            <a:pPr algn="ctr" defTabSz="931824">
              <a:lnSpc>
                <a:spcPct val="90000"/>
              </a:lnSpc>
              <a:spcAft>
                <a:spcPts val="600"/>
              </a:spcAft>
            </a:pPr>
            <a:r>
              <a:rPr lang="en-US" sz="4998" dirty="0">
                <a:gradFill>
                  <a:gsLst>
                    <a:gs pos="2917">
                      <a:srgbClr val="FFFFFF"/>
                    </a:gs>
                    <a:gs pos="30000">
                      <a:srgbClr val="FFFFFF"/>
                    </a:gs>
                  </a:gsLst>
                  <a:lin ang="5400000" scaled="0"/>
                </a:gradFill>
              </a:rPr>
              <a:t>dev.Office.com</a:t>
            </a:r>
          </a:p>
        </p:txBody>
      </p:sp>
      <p:sp>
        <p:nvSpPr>
          <p:cNvPr id="8" name="Title 7"/>
          <p:cNvSpPr>
            <a:spLocks noGrp="1"/>
          </p:cNvSpPr>
          <p:nvPr>
            <p:ph type="title"/>
          </p:nvPr>
        </p:nvSpPr>
        <p:spPr/>
        <p:txBody>
          <a:bodyPr/>
          <a:lstStyle/>
          <a:p>
            <a:r>
              <a:rPr lang="en-US" sz="4798" dirty="0"/>
              <a:t>http://dev.office.com</a:t>
            </a:r>
          </a:p>
        </p:txBody>
      </p:sp>
      <p:sp>
        <p:nvSpPr>
          <p:cNvPr id="9" name="Text Placeholder 8"/>
          <p:cNvSpPr>
            <a:spLocks noGrp="1"/>
          </p:cNvSpPr>
          <p:nvPr>
            <p:ph type="body" sz="quarter" idx="4294967295"/>
          </p:nvPr>
        </p:nvSpPr>
        <p:spPr>
          <a:xfrm>
            <a:off x="1215210" y="1476622"/>
            <a:ext cx="3626791" cy="4644531"/>
          </a:xfrm>
        </p:spPr>
        <p:txBody>
          <a:bodyPr vert="horz" wrap="square" lIns="0" tIns="91440" rIns="146304" bIns="91440" rtlCol="0">
            <a:spAutoFit/>
          </a:bodyPr>
          <a:lstStyle/>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Opportunity</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Getting started</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Transform</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Resources</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Showcase</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Documentation</a:t>
            </a:r>
          </a:p>
        </p:txBody>
      </p:sp>
      <p:pic>
        <p:nvPicPr>
          <p:cNvPr id="4" name="Picture 3"/>
          <p:cNvPicPr>
            <a:picLocks noChangeAspect="1"/>
          </p:cNvPicPr>
          <p:nvPr/>
        </p:nvPicPr>
        <p:blipFill rotWithShape="1">
          <a:blip r:embed="rId3"/>
          <a:srcRect b="22665"/>
          <a:stretch/>
        </p:blipFill>
        <p:spPr>
          <a:xfrm>
            <a:off x="4855829" y="1476622"/>
            <a:ext cx="7131272" cy="4779144"/>
          </a:xfrm>
          <a:prstGeom prst="rect">
            <a:avLst/>
          </a:prstGeom>
        </p:spPr>
      </p:pic>
      <p:grpSp>
        <p:nvGrpSpPr>
          <p:cNvPr id="6" name="Group 5"/>
          <p:cNvGrpSpPr/>
          <p:nvPr/>
        </p:nvGrpSpPr>
        <p:grpSpPr>
          <a:xfrm>
            <a:off x="523365" y="1617454"/>
            <a:ext cx="350214" cy="35021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0" name="Right Arrow 9"/>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1" name="Group 10"/>
          <p:cNvGrpSpPr/>
          <p:nvPr/>
        </p:nvGrpSpPr>
        <p:grpSpPr>
          <a:xfrm>
            <a:off x="523365" y="2377639"/>
            <a:ext cx="371444" cy="371444"/>
            <a:chOff x="457580" y="2341896"/>
            <a:chExt cx="364194" cy="364194"/>
          </a:xfrm>
        </p:grpSpPr>
        <p:sp>
          <p:nvSpPr>
            <p:cNvPr id="12" name="Oval 1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3" name="Right Arrow 1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4" name="Group 13"/>
          <p:cNvGrpSpPr/>
          <p:nvPr/>
        </p:nvGrpSpPr>
        <p:grpSpPr>
          <a:xfrm>
            <a:off x="523365" y="3159055"/>
            <a:ext cx="371444" cy="371444"/>
            <a:chOff x="457580" y="2341896"/>
            <a:chExt cx="364194" cy="364194"/>
          </a:xfrm>
        </p:grpSpPr>
        <p:sp>
          <p:nvSpPr>
            <p:cNvPr id="15" name="Oval 14"/>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6" name="Right Arrow 15"/>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7" name="Group 16"/>
          <p:cNvGrpSpPr/>
          <p:nvPr/>
        </p:nvGrpSpPr>
        <p:grpSpPr>
          <a:xfrm>
            <a:off x="523365" y="3940470"/>
            <a:ext cx="371444" cy="371444"/>
            <a:chOff x="457580" y="2341896"/>
            <a:chExt cx="364194" cy="364194"/>
          </a:xfrm>
        </p:grpSpPr>
        <p:sp>
          <p:nvSpPr>
            <p:cNvPr id="18" name="Oval 17"/>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9" name="Right Arrow 18"/>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20" name="Group 19"/>
          <p:cNvGrpSpPr/>
          <p:nvPr/>
        </p:nvGrpSpPr>
        <p:grpSpPr>
          <a:xfrm>
            <a:off x="523365" y="4721885"/>
            <a:ext cx="371444" cy="371444"/>
            <a:chOff x="457580" y="2341896"/>
            <a:chExt cx="364194" cy="364194"/>
          </a:xfrm>
        </p:grpSpPr>
        <p:sp>
          <p:nvSpPr>
            <p:cNvPr id="21" name="Oval 20"/>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2" name="Right Arrow 21"/>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23" name="Group 22"/>
          <p:cNvGrpSpPr/>
          <p:nvPr/>
        </p:nvGrpSpPr>
        <p:grpSpPr>
          <a:xfrm>
            <a:off x="523365" y="5503302"/>
            <a:ext cx="371444" cy="371444"/>
            <a:chOff x="457580" y="2341896"/>
            <a:chExt cx="364194" cy="364194"/>
          </a:xfrm>
        </p:grpSpPr>
        <p:sp>
          <p:nvSpPr>
            <p:cNvPr id="24" name="Oval 23"/>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5" name="Right Arrow 24"/>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sp>
        <p:nvSpPr>
          <p:cNvPr id="28"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sz="1400" b="1" dirty="0">
                <a:solidFill>
                  <a:schemeClr val="accent4"/>
                </a:solidFill>
              </a:rPr>
              <a:t>4 </a:t>
            </a:r>
            <a:r>
              <a:rPr lang="en-US" dirty="0"/>
              <a:t>Resources</a:t>
            </a:r>
          </a:p>
        </p:txBody>
      </p:sp>
    </p:spTree>
    <p:extLst>
      <p:ext uri="{BB962C8B-B14F-4D97-AF65-F5344CB8AC3E}">
        <p14:creationId xmlns:p14="http://schemas.microsoft.com/office/powerpoint/2010/main" val="3578291008"/>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Virtual academy courses</a:t>
            </a:r>
          </a:p>
        </p:txBody>
      </p:sp>
      <p:graphicFrame>
        <p:nvGraphicFramePr>
          <p:cNvPr id="10" name="Content Placeholder 9"/>
          <p:cNvGraphicFramePr>
            <a:graphicFrameLocks noGrp="1"/>
          </p:cNvGraphicFramePr>
          <p:nvPr>
            <p:ph sz="quarter" idx="4294967295"/>
            <p:extLst/>
          </p:nvPr>
        </p:nvGraphicFramePr>
        <p:xfrm>
          <a:off x="447755" y="1463669"/>
          <a:ext cx="11772498" cy="4002420"/>
        </p:xfrm>
        <a:graphic>
          <a:graphicData uri="http://schemas.openxmlformats.org/drawingml/2006/table">
            <a:tbl>
              <a:tblPr firstRow="1" bandRow="1">
                <a:tableStyleId>{5C22544A-7EE6-4342-B048-85BDC9FD1C3A}</a:tableStyleId>
              </a:tblPr>
              <a:tblGrid>
                <a:gridCol w="11772498">
                  <a:extLst>
                    <a:ext uri="{9D8B030D-6E8A-4147-A177-3AD203B41FA5}">
                      <a16:colId xmlns:a16="http://schemas.microsoft.com/office/drawing/2014/main" val="1253488153"/>
                    </a:ext>
                  </a:extLst>
                </a:gridCol>
              </a:tblGrid>
              <a:tr h="860421">
                <a:tc>
                  <a:txBody>
                    <a:bodyPr/>
                    <a:lstStyle/>
                    <a:p>
                      <a:r>
                        <a:rPr lang="en-US" sz="2400" dirty="0">
                          <a:gradFill>
                            <a:gsLst>
                              <a:gs pos="2917">
                                <a:schemeClr val="bg1"/>
                              </a:gs>
                              <a:gs pos="30000">
                                <a:schemeClr val="bg1"/>
                              </a:gs>
                            </a:gsLst>
                            <a:lin ang="5400000" scaled="0"/>
                          </a:gradFill>
                        </a:rPr>
                        <a:t>Office 365 Development</a:t>
                      </a:r>
                    </a:p>
                  </a:txBody>
                  <a:tcPr marL="186521" marR="93223" marT="46611" marB="46611" anchor="ctr">
                    <a:solidFill>
                      <a:schemeClr val="tx2"/>
                    </a:solidFill>
                  </a:tcPr>
                </a:tc>
                <a:extLst>
                  <a:ext uri="{0D108BD9-81ED-4DB2-BD59-A6C34878D82A}">
                    <a16:rowId xmlns:a16="http://schemas.microsoft.com/office/drawing/2014/main" val="829859176"/>
                  </a:ext>
                </a:extLst>
              </a:tr>
              <a:tr h="448857">
                <a:tc>
                  <a:txBody>
                    <a:bodyPr/>
                    <a:lstStyle/>
                    <a:p>
                      <a:r>
                        <a:rPr lang="en-US" sz="1600" b="1" dirty="0">
                          <a:gradFill>
                            <a:gsLst>
                              <a:gs pos="2917">
                                <a:schemeClr val="tx1"/>
                              </a:gs>
                              <a:gs pos="30000">
                                <a:schemeClr val="tx1"/>
                              </a:gs>
                            </a:gsLst>
                            <a:lin ang="5400000" scaled="0"/>
                          </a:gradFill>
                        </a:rPr>
                        <a:t>Course</a:t>
                      </a:r>
                      <a:r>
                        <a:rPr lang="en-US" sz="1600" b="1" baseline="0" dirty="0">
                          <a:gradFill>
                            <a:gsLst>
                              <a:gs pos="2917">
                                <a:schemeClr val="tx1"/>
                              </a:gs>
                              <a:gs pos="30000">
                                <a:schemeClr val="tx1"/>
                              </a:gs>
                            </a:gsLst>
                            <a:lin ang="5400000" scaled="0"/>
                          </a:gradFill>
                        </a:rPr>
                        <a:t> </a:t>
                      </a:r>
                      <a:r>
                        <a:rPr lang="en-US" sz="1600" b="1" dirty="0">
                          <a:gradFill>
                            <a:gsLst>
                              <a:gs pos="2917">
                                <a:schemeClr val="tx1"/>
                              </a:gs>
                              <a:gs pos="30000">
                                <a:schemeClr val="tx1"/>
                              </a:gs>
                            </a:gsLst>
                            <a:lin ang="5400000" scaled="0"/>
                          </a:gradFill>
                        </a:rPr>
                        <a:t>1: Introduction</a:t>
                      </a:r>
                      <a:r>
                        <a:rPr lang="en-US" sz="1600" b="1" baseline="0" dirty="0">
                          <a:gradFill>
                            <a:gsLst>
                              <a:gs pos="2917">
                                <a:schemeClr val="tx1"/>
                              </a:gs>
                              <a:gs pos="30000">
                                <a:schemeClr val="tx1"/>
                              </a:gs>
                            </a:gsLst>
                            <a:lin ang="5400000" scaled="0"/>
                          </a:gradFill>
                        </a:rPr>
                        <a:t> to </a:t>
                      </a:r>
                      <a:r>
                        <a:rPr lang="en-US" sz="1600" b="1" dirty="0">
                          <a:gradFill>
                            <a:gsLst>
                              <a:gs pos="2917">
                                <a:schemeClr val="tx1"/>
                              </a:gs>
                              <a:gs pos="30000">
                                <a:schemeClr val="tx1"/>
                              </a:gs>
                            </a:gsLst>
                            <a:lin ang="5400000" scaled="0"/>
                          </a:gradFill>
                        </a:rPr>
                        <a:t>Office 365 Development</a:t>
                      </a:r>
                    </a:p>
                  </a:txBody>
                  <a:tcPr marL="186521" marR="93223" marT="46611" marB="46611" anchor="ctr">
                    <a:solidFill>
                      <a:schemeClr val="tx2">
                        <a:alpha val="20000"/>
                      </a:schemeClr>
                    </a:solidFill>
                  </a:tcPr>
                </a:tc>
                <a:extLst>
                  <a:ext uri="{0D108BD9-81ED-4DB2-BD59-A6C34878D82A}">
                    <a16:rowId xmlns:a16="http://schemas.microsoft.com/office/drawing/2014/main" val="1946132611"/>
                  </a:ext>
                </a:extLst>
              </a:tr>
              <a:tr h="448857">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600" b="0" dirty="0">
                          <a:gradFill>
                            <a:gsLst>
                              <a:gs pos="2917">
                                <a:schemeClr val="tx1"/>
                              </a:gs>
                              <a:gs pos="30000">
                                <a:schemeClr val="tx1"/>
                              </a:gs>
                            </a:gsLst>
                            <a:lin ang="5400000" scaled="0"/>
                          </a:gradFill>
                        </a:rPr>
                        <a:t>Course</a:t>
                      </a:r>
                      <a:r>
                        <a:rPr lang="en-US" sz="1600" b="1" baseline="0" dirty="0">
                          <a:gradFill>
                            <a:gsLst>
                              <a:gs pos="2917">
                                <a:schemeClr val="tx1"/>
                              </a:gs>
                              <a:gs pos="30000">
                                <a:schemeClr val="tx1"/>
                              </a:gs>
                            </a:gsLst>
                            <a:lin ang="5400000" scaled="0"/>
                          </a:gradFill>
                        </a:rPr>
                        <a:t> </a:t>
                      </a:r>
                      <a:r>
                        <a:rPr lang="en-US" sz="1600" b="0" dirty="0">
                          <a:gradFill>
                            <a:gsLst>
                              <a:gs pos="2917">
                                <a:schemeClr val="tx1"/>
                              </a:gs>
                              <a:gs pos="30000">
                                <a:schemeClr val="tx1"/>
                              </a:gs>
                            </a:gsLst>
                            <a:lin ang="5400000" scaled="0"/>
                          </a:gradFill>
                        </a:rPr>
                        <a:t>2: Deep dive into the Office</a:t>
                      </a:r>
                      <a:r>
                        <a:rPr lang="en-US" sz="1600" b="0" baseline="0" dirty="0">
                          <a:gradFill>
                            <a:gsLst>
                              <a:gs pos="2917">
                                <a:schemeClr val="tx1"/>
                              </a:gs>
                              <a:gs pos="30000">
                                <a:schemeClr val="tx1"/>
                              </a:gs>
                            </a:gsLst>
                            <a:lin ang="5400000" scaled="0"/>
                          </a:gradFill>
                        </a:rPr>
                        <a:t> 365 add-in model</a:t>
                      </a:r>
                      <a:endParaRPr lang="en-US" sz="1600" b="0" dirty="0">
                        <a:gradFill>
                          <a:gsLst>
                            <a:gs pos="2917">
                              <a:schemeClr val="tx1"/>
                            </a:gs>
                            <a:gs pos="30000">
                              <a:schemeClr val="tx1"/>
                            </a:gs>
                          </a:gsLst>
                          <a:lin ang="5400000" scaled="0"/>
                        </a:gradFill>
                      </a:endParaRPr>
                    </a:p>
                  </a:txBody>
                  <a:tcPr marL="186521" marR="93223" marT="46611" marB="46611" anchor="ctr">
                    <a:solidFill>
                      <a:schemeClr val="tx2">
                        <a:alpha val="10000"/>
                      </a:schemeClr>
                    </a:solidFill>
                  </a:tcPr>
                </a:tc>
                <a:extLst>
                  <a:ext uri="{0D108BD9-81ED-4DB2-BD59-A6C34878D82A}">
                    <a16:rowId xmlns:a16="http://schemas.microsoft.com/office/drawing/2014/main" val="3204002662"/>
                  </a:ext>
                </a:extLst>
              </a:tr>
              <a:tr h="4488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gradFill>
                            <a:gsLst>
                              <a:gs pos="2917">
                                <a:schemeClr val="tx1"/>
                              </a:gs>
                              <a:gs pos="30000">
                                <a:schemeClr val="tx1"/>
                              </a:gs>
                            </a:gsLst>
                            <a:lin ang="5400000" scaled="0"/>
                          </a:gradFill>
                        </a:rPr>
                        <a:t>Course</a:t>
                      </a:r>
                      <a:r>
                        <a:rPr lang="en-US" sz="1600" b="1" baseline="0" dirty="0">
                          <a:gradFill>
                            <a:gsLst>
                              <a:gs pos="2917">
                                <a:schemeClr val="tx1"/>
                              </a:gs>
                              <a:gs pos="30000">
                                <a:schemeClr val="tx1"/>
                              </a:gs>
                            </a:gsLst>
                            <a:lin ang="5400000" scaled="0"/>
                          </a:gradFill>
                        </a:rPr>
                        <a:t> </a:t>
                      </a:r>
                      <a:r>
                        <a:rPr lang="en-US" sz="1600" dirty="0">
                          <a:gradFill>
                            <a:gsLst>
                              <a:gs pos="2917">
                                <a:schemeClr val="tx1"/>
                              </a:gs>
                              <a:gs pos="30000">
                                <a:schemeClr val="tx1"/>
                              </a:gs>
                            </a:gsLst>
                            <a:lin ang="5400000" scaled="0"/>
                          </a:gradFill>
                        </a:rPr>
                        <a:t>3: Deep Dive into integrating Office 365 APIs with your standalone web application development</a:t>
                      </a:r>
                      <a:endParaRPr lang="en-US" sz="1600" b="0" dirty="0">
                        <a:gradFill>
                          <a:gsLst>
                            <a:gs pos="2917">
                              <a:schemeClr val="tx1"/>
                            </a:gs>
                            <a:gs pos="30000">
                              <a:schemeClr val="tx1"/>
                            </a:gs>
                          </a:gsLst>
                          <a:lin ang="5400000" scaled="0"/>
                        </a:gradFill>
                      </a:endParaRPr>
                    </a:p>
                  </a:txBody>
                  <a:tcPr marL="186521" marR="93223" marT="46611" marB="46611" anchor="ctr">
                    <a:solidFill>
                      <a:schemeClr val="tx2">
                        <a:alpha val="20000"/>
                      </a:schemeClr>
                    </a:solidFill>
                  </a:tcPr>
                </a:tc>
                <a:extLst>
                  <a:ext uri="{0D108BD9-81ED-4DB2-BD59-A6C34878D82A}">
                    <a16:rowId xmlns:a16="http://schemas.microsoft.com/office/drawing/2014/main" val="4266278162"/>
                  </a:ext>
                </a:extLst>
              </a:tr>
              <a:tr h="4488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gradFill>
                            <a:gsLst>
                              <a:gs pos="2917">
                                <a:schemeClr val="tx1"/>
                              </a:gs>
                              <a:gs pos="30000">
                                <a:schemeClr val="tx1"/>
                              </a:gs>
                            </a:gsLst>
                            <a:lin ang="5400000" scaled="0"/>
                          </a:gradFill>
                        </a:rPr>
                        <a:t>Course</a:t>
                      </a:r>
                      <a:r>
                        <a:rPr lang="en-US" sz="1600" b="1" baseline="0" dirty="0">
                          <a:gradFill>
                            <a:gsLst>
                              <a:gs pos="2917">
                                <a:schemeClr val="tx1"/>
                              </a:gs>
                              <a:gs pos="30000">
                                <a:schemeClr val="tx1"/>
                              </a:gs>
                            </a:gsLst>
                            <a:lin ang="5400000" scaled="0"/>
                          </a:gradFill>
                        </a:rPr>
                        <a:t> </a:t>
                      </a:r>
                      <a:r>
                        <a:rPr lang="en-US" sz="1600" b="0" dirty="0">
                          <a:gradFill>
                            <a:gsLst>
                              <a:gs pos="2917">
                                <a:schemeClr val="tx1"/>
                              </a:gs>
                              <a:gs pos="30000">
                                <a:schemeClr val="tx1"/>
                              </a:gs>
                            </a:gsLst>
                            <a:lin ang="5400000" scaled="0"/>
                          </a:gradFill>
                        </a:rPr>
                        <a:t>4: </a:t>
                      </a:r>
                      <a:r>
                        <a:rPr lang="en-US" sz="1600" dirty="0">
                          <a:gradFill>
                            <a:gsLst>
                              <a:gs pos="2917">
                                <a:schemeClr val="tx1"/>
                              </a:gs>
                              <a:gs pos="30000">
                                <a:schemeClr val="tx1"/>
                              </a:gs>
                            </a:gsLst>
                            <a:lin ang="5400000" scaled="0"/>
                          </a:gradFill>
                        </a:rPr>
                        <a:t>Deep Dive into integrating Office 365 APIs with your mobile device development</a:t>
                      </a:r>
                    </a:p>
                  </a:txBody>
                  <a:tcPr marL="186521" marR="93223" marT="46611" marB="46611" anchor="ctr">
                    <a:solidFill>
                      <a:schemeClr val="tx2">
                        <a:alpha val="10000"/>
                      </a:schemeClr>
                    </a:solidFill>
                  </a:tcPr>
                </a:tc>
                <a:extLst>
                  <a:ext uri="{0D108BD9-81ED-4DB2-BD59-A6C34878D82A}">
                    <a16:rowId xmlns:a16="http://schemas.microsoft.com/office/drawing/2014/main" val="10004"/>
                  </a:ext>
                </a:extLst>
              </a:tr>
              <a:tr h="4488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gradFill>
                            <a:gsLst>
                              <a:gs pos="2917">
                                <a:schemeClr val="tx1"/>
                              </a:gs>
                              <a:gs pos="30000">
                                <a:schemeClr val="tx1"/>
                              </a:gs>
                            </a:gsLst>
                            <a:lin ang="5400000" scaled="0"/>
                          </a:gradFill>
                        </a:rPr>
                        <a:t>Course</a:t>
                      </a:r>
                      <a:r>
                        <a:rPr lang="en-US" sz="1600" b="1" baseline="0" dirty="0">
                          <a:gradFill>
                            <a:gsLst>
                              <a:gs pos="2917">
                                <a:schemeClr val="tx1"/>
                              </a:gs>
                              <a:gs pos="30000">
                                <a:schemeClr val="tx1"/>
                              </a:gs>
                            </a:gsLst>
                            <a:lin ang="5400000" scaled="0"/>
                          </a:gradFill>
                        </a:rPr>
                        <a:t> </a:t>
                      </a:r>
                      <a:r>
                        <a:rPr lang="en-US" sz="1600" b="0" dirty="0">
                          <a:gradFill>
                            <a:gsLst>
                              <a:gs pos="2917">
                                <a:schemeClr val="tx1"/>
                              </a:gs>
                              <a:gs pos="30000">
                                <a:schemeClr val="tx1"/>
                              </a:gs>
                            </a:gsLst>
                            <a:lin ang="5400000" scaled="0"/>
                          </a:gradFill>
                        </a:rPr>
                        <a:t>5:</a:t>
                      </a:r>
                      <a:r>
                        <a:rPr lang="en-US" sz="1600" b="0" baseline="0" dirty="0">
                          <a:gradFill>
                            <a:gsLst>
                              <a:gs pos="2917">
                                <a:schemeClr val="tx1"/>
                              </a:gs>
                              <a:gs pos="30000">
                                <a:schemeClr val="tx1"/>
                              </a:gs>
                            </a:gsLst>
                            <a:lin ang="5400000" scaled="0"/>
                          </a:gradFill>
                        </a:rPr>
                        <a:t> Shipping your Office 365 add-in to the Office Store</a:t>
                      </a:r>
                      <a:endParaRPr lang="en-US" sz="1600" b="0" dirty="0">
                        <a:gradFill>
                          <a:gsLst>
                            <a:gs pos="2917">
                              <a:schemeClr val="tx1"/>
                            </a:gs>
                            <a:gs pos="30000">
                              <a:schemeClr val="tx1"/>
                            </a:gs>
                          </a:gsLst>
                          <a:lin ang="5400000" scaled="0"/>
                        </a:gradFill>
                      </a:endParaRPr>
                    </a:p>
                  </a:txBody>
                  <a:tcPr marL="186521" marR="93223" marT="46611" marB="46611" anchor="ctr">
                    <a:solidFill>
                      <a:schemeClr val="tx2">
                        <a:alpha val="20000"/>
                      </a:schemeClr>
                    </a:solidFill>
                  </a:tcPr>
                </a:tc>
                <a:extLst>
                  <a:ext uri="{0D108BD9-81ED-4DB2-BD59-A6C34878D82A}">
                    <a16:rowId xmlns:a16="http://schemas.microsoft.com/office/drawing/2014/main" val="10005"/>
                  </a:ext>
                </a:extLst>
              </a:tr>
              <a:tr h="4488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gradFill>
                            <a:gsLst>
                              <a:gs pos="2917">
                                <a:schemeClr val="tx1"/>
                              </a:gs>
                              <a:gs pos="30000">
                                <a:schemeClr val="tx1"/>
                              </a:gs>
                            </a:gsLst>
                            <a:lin ang="5400000" scaled="0"/>
                          </a:gradFill>
                        </a:rPr>
                        <a:t>Course</a:t>
                      </a:r>
                      <a:r>
                        <a:rPr lang="en-US" sz="1600" b="1" baseline="0" dirty="0">
                          <a:gradFill>
                            <a:gsLst>
                              <a:gs pos="2917">
                                <a:schemeClr val="tx1"/>
                              </a:gs>
                              <a:gs pos="30000">
                                <a:schemeClr val="tx1"/>
                              </a:gs>
                            </a:gsLst>
                            <a:lin ang="5400000" scaled="0"/>
                          </a:gradFill>
                        </a:rPr>
                        <a:t> </a:t>
                      </a:r>
                      <a:r>
                        <a:rPr lang="en-US" sz="1600" b="0" dirty="0">
                          <a:gradFill>
                            <a:gsLst>
                              <a:gs pos="2917">
                                <a:schemeClr val="tx1"/>
                              </a:gs>
                              <a:gs pos="30000">
                                <a:schemeClr val="tx1"/>
                              </a:gs>
                            </a:gsLst>
                            <a:lin ang="5400000" scaled="0"/>
                          </a:gradFill>
                        </a:rPr>
                        <a:t>6: Deep dive into the building blocks and services of the SharePoint platform</a:t>
                      </a:r>
                    </a:p>
                  </a:txBody>
                  <a:tcPr marL="186521" marR="93223" marT="46611" marB="46611" anchor="ctr">
                    <a:solidFill>
                      <a:schemeClr val="tx2">
                        <a:alpha val="10000"/>
                      </a:schemeClr>
                    </a:solidFill>
                  </a:tcPr>
                </a:tc>
                <a:extLst>
                  <a:ext uri="{0D108BD9-81ED-4DB2-BD59-A6C34878D82A}">
                    <a16:rowId xmlns:a16="http://schemas.microsoft.com/office/drawing/2014/main" val="10006"/>
                  </a:ext>
                </a:extLst>
              </a:tr>
              <a:tr h="4488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gradFill>
                            <a:gsLst>
                              <a:gs pos="2917">
                                <a:schemeClr val="tx1"/>
                              </a:gs>
                              <a:gs pos="30000">
                                <a:schemeClr val="tx1"/>
                              </a:gs>
                            </a:gsLst>
                            <a:lin ang="5400000" scaled="0"/>
                          </a:gradFill>
                        </a:rPr>
                        <a:t>Course</a:t>
                      </a:r>
                      <a:r>
                        <a:rPr lang="en-US" sz="1600" b="1" baseline="0" dirty="0">
                          <a:gradFill>
                            <a:gsLst>
                              <a:gs pos="2917">
                                <a:schemeClr val="tx1"/>
                              </a:gs>
                              <a:gs pos="30000">
                                <a:schemeClr val="tx1"/>
                              </a:gs>
                            </a:gsLst>
                            <a:lin ang="5400000" scaled="0"/>
                          </a:gradFill>
                        </a:rPr>
                        <a:t> </a:t>
                      </a:r>
                      <a:r>
                        <a:rPr lang="en-US" sz="1600" b="0" dirty="0">
                          <a:gradFill>
                            <a:gsLst>
                              <a:gs pos="2917">
                                <a:schemeClr val="tx1"/>
                              </a:gs>
                              <a:gs pos="30000">
                                <a:schemeClr val="tx1"/>
                              </a:gs>
                            </a:gsLst>
                            <a:lin ang="5400000" scaled="0"/>
                          </a:gradFill>
                        </a:rPr>
                        <a:t>7: Deep Dive into Office 365 Development on non-Microsoft Stack</a:t>
                      </a:r>
                    </a:p>
                  </a:txBody>
                  <a:tcPr marL="186521" marR="93223" marT="46611" marB="46611" anchor="ctr">
                    <a:solidFill>
                      <a:schemeClr val="tx2">
                        <a:alpha val="20000"/>
                      </a:schemeClr>
                    </a:solidFill>
                  </a:tcPr>
                </a:tc>
                <a:extLst>
                  <a:ext uri="{0D108BD9-81ED-4DB2-BD59-A6C34878D82A}">
                    <a16:rowId xmlns:a16="http://schemas.microsoft.com/office/drawing/2014/main" val="10007"/>
                  </a:ext>
                </a:extLst>
              </a:tr>
            </a:tbl>
          </a:graphicData>
        </a:graphic>
      </p:graphicFrame>
      <p:sp>
        <p:nvSpPr>
          <p:cNvPr id="4" name="TextBox 3"/>
          <p:cNvSpPr txBox="1"/>
          <p:nvPr/>
        </p:nvSpPr>
        <p:spPr>
          <a:xfrm>
            <a:off x="239891" y="5716911"/>
            <a:ext cx="12259495" cy="634232"/>
          </a:xfrm>
          <a:prstGeom prst="rect">
            <a:avLst/>
          </a:prstGeom>
          <a:noFill/>
        </p:spPr>
        <p:txBody>
          <a:bodyPr wrap="square" lIns="182806" tIns="146246" rIns="182806" bIns="146246" rtlCol="0">
            <a:spAutoFit/>
          </a:bodyPr>
          <a:lstStyle/>
          <a:p>
            <a:pPr algn="ctr">
              <a:lnSpc>
                <a:spcPct val="90000"/>
              </a:lnSpc>
              <a:spcAft>
                <a:spcPts val="600"/>
              </a:spcAft>
            </a:pPr>
            <a:r>
              <a:rPr lang="en-US" sz="2399" dirty="0">
                <a:gradFill>
                  <a:gsLst>
                    <a:gs pos="2917">
                      <a:schemeClr val="accent4"/>
                    </a:gs>
                    <a:gs pos="30000">
                      <a:schemeClr val="accent4"/>
                    </a:gs>
                  </a:gsLst>
                  <a:lin ang="5400000" scaled="0"/>
                </a:gradFill>
                <a:hlinkClick r:id="rId2"/>
              </a:rPr>
              <a:t>http://dev.office.com/training</a:t>
            </a:r>
            <a:r>
              <a:rPr lang="en-US" sz="2399" dirty="0">
                <a:gradFill>
                  <a:gsLst>
                    <a:gs pos="2917">
                      <a:schemeClr val="accent4"/>
                    </a:gs>
                    <a:gs pos="30000">
                      <a:schemeClr val="accent4"/>
                    </a:gs>
                  </a:gsLst>
                  <a:lin ang="5400000" scaled="0"/>
                </a:gradFill>
              </a:rPr>
              <a:t> </a:t>
            </a:r>
          </a:p>
        </p:txBody>
      </p:sp>
      <p:sp>
        <p:nvSpPr>
          <p:cNvPr id="13"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4"/>
                </a:solidFill>
              </a:rPr>
              <a:t>4 </a:t>
            </a:r>
            <a:r>
              <a:rPr lang="en-US" dirty="0"/>
              <a:t>Resources</a:t>
            </a:r>
          </a:p>
        </p:txBody>
      </p:sp>
    </p:spTree>
    <p:extLst>
      <p:ext uri="{BB962C8B-B14F-4D97-AF65-F5344CB8AC3E}">
        <p14:creationId xmlns:p14="http://schemas.microsoft.com/office/powerpoint/2010/main" val="106210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03" y="154660"/>
            <a:ext cx="12426473" cy="1001053"/>
          </a:xfrm>
          <a:prstGeom prst="rect">
            <a:avLst/>
          </a:prstGeom>
          <a:noFill/>
        </p:spPr>
        <p:txBody>
          <a:bodyPr wrap="square" lIns="182707" tIns="146165" rIns="182707" bIns="146165" rtlCol="0">
            <a:spAutoFit/>
          </a:bodyPr>
          <a:lstStyle/>
          <a:p>
            <a:pPr algn="ctr" defTabSz="931824">
              <a:lnSpc>
                <a:spcPct val="90000"/>
              </a:lnSpc>
              <a:spcAft>
                <a:spcPts val="600"/>
              </a:spcAft>
            </a:pPr>
            <a:r>
              <a:rPr lang="en-US" sz="4998" dirty="0">
                <a:gradFill>
                  <a:gsLst>
                    <a:gs pos="2917">
                      <a:srgbClr val="FFFFFF"/>
                    </a:gs>
                    <a:gs pos="30000">
                      <a:srgbClr val="FFFFFF"/>
                    </a:gs>
                  </a:gsLst>
                  <a:lin ang="5400000" scaled="0"/>
                </a:gradFill>
              </a:rPr>
              <a:t>dev.Office.com</a:t>
            </a:r>
          </a:p>
        </p:txBody>
      </p:sp>
      <p:sp>
        <p:nvSpPr>
          <p:cNvPr id="8" name="Title 7"/>
          <p:cNvSpPr>
            <a:spLocks noGrp="1"/>
          </p:cNvSpPr>
          <p:nvPr>
            <p:ph type="title"/>
          </p:nvPr>
        </p:nvSpPr>
        <p:spPr/>
        <p:txBody>
          <a:bodyPr/>
          <a:lstStyle/>
          <a:p>
            <a:r>
              <a:rPr lang="en-US" dirty="0"/>
              <a:t>http://blogs.office.com</a:t>
            </a:r>
            <a:endParaRPr lang="en-US" sz="4798" dirty="0"/>
          </a:p>
        </p:txBody>
      </p:sp>
      <p:sp>
        <p:nvSpPr>
          <p:cNvPr id="9" name="Text Placeholder 8"/>
          <p:cNvSpPr>
            <a:spLocks noGrp="1"/>
          </p:cNvSpPr>
          <p:nvPr>
            <p:ph type="body" sz="quarter" idx="4294967295"/>
          </p:nvPr>
        </p:nvSpPr>
        <p:spPr>
          <a:xfrm>
            <a:off x="1215210" y="1476622"/>
            <a:ext cx="4745590" cy="4644531"/>
          </a:xfrm>
        </p:spPr>
        <p:txBody>
          <a:bodyPr vert="horz" wrap="square" lIns="0" tIns="91440" rIns="146304" bIns="91440" rtlCol="0">
            <a:spAutoFit/>
          </a:bodyPr>
          <a:lstStyle/>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Office 365 news</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Dev announcements</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Events</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Garage series videos</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Weekly podcast</a:t>
            </a:r>
          </a:p>
          <a:p>
            <a:pPr marL="0" indent="0">
              <a:spcAft>
                <a:spcPts val="1836"/>
              </a:spcAft>
              <a:buNone/>
            </a:pPr>
            <a:endParaRPr lang="en-US" sz="3264" dirty="0">
              <a:gradFill>
                <a:gsLst>
                  <a:gs pos="2917">
                    <a:schemeClr val="tx1">
                      <a:lumMod val="90000"/>
                      <a:lumOff val="10000"/>
                    </a:schemeClr>
                  </a:gs>
                  <a:gs pos="30000">
                    <a:schemeClr val="tx1">
                      <a:lumMod val="90000"/>
                      <a:lumOff val="10000"/>
                    </a:schemeClr>
                  </a:gs>
                </a:gsLst>
                <a:lin ang="5400000" scaled="0"/>
              </a:gradFill>
            </a:endParaRPr>
          </a:p>
        </p:txBody>
      </p:sp>
      <p:grpSp>
        <p:nvGrpSpPr>
          <p:cNvPr id="6" name="Group 5"/>
          <p:cNvGrpSpPr/>
          <p:nvPr/>
        </p:nvGrpSpPr>
        <p:grpSpPr>
          <a:xfrm>
            <a:off x="523365" y="1617454"/>
            <a:ext cx="350214" cy="35021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0" name="Right Arrow 9"/>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1" name="Group 10"/>
          <p:cNvGrpSpPr/>
          <p:nvPr/>
        </p:nvGrpSpPr>
        <p:grpSpPr>
          <a:xfrm>
            <a:off x="523365" y="2377639"/>
            <a:ext cx="371444" cy="371444"/>
            <a:chOff x="457580" y="2341896"/>
            <a:chExt cx="364194" cy="364194"/>
          </a:xfrm>
        </p:grpSpPr>
        <p:sp>
          <p:nvSpPr>
            <p:cNvPr id="12" name="Oval 1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3" name="Right Arrow 1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4" name="Group 13"/>
          <p:cNvGrpSpPr/>
          <p:nvPr/>
        </p:nvGrpSpPr>
        <p:grpSpPr>
          <a:xfrm>
            <a:off x="523365" y="3159055"/>
            <a:ext cx="371444" cy="371444"/>
            <a:chOff x="457580" y="2341896"/>
            <a:chExt cx="364194" cy="364194"/>
          </a:xfrm>
        </p:grpSpPr>
        <p:sp>
          <p:nvSpPr>
            <p:cNvPr id="15" name="Oval 14"/>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6" name="Right Arrow 15"/>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7" name="Group 16"/>
          <p:cNvGrpSpPr/>
          <p:nvPr/>
        </p:nvGrpSpPr>
        <p:grpSpPr>
          <a:xfrm>
            <a:off x="523365" y="3940470"/>
            <a:ext cx="371444" cy="371444"/>
            <a:chOff x="457580" y="2341896"/>
            <a:chExt cx="364194" cy="364194"/>
          </a:xfrm>
        </p:grpSpPr>
        <p:sp>
          <p:nvSpPr>
            <p:cNvPr id="18" name="Oval 17"/>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9" name="Right Arrow 18"/>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20" name="Group 19"/>
          <p:cNvGrpSpPr/>
          <p:nvPr/>
        </p:nvGrpSpPr>
        <p:grpSpPr>
          <a:xfrm>
            <a:off x="523365" y="4721885"/>
            <a:ext cx="371444" cy="371444"/>
            <a:chOff x="457580" y="2341896"/>
            <a:chExt cx="364194" cy="364194"/>
          </a:xfrm>
        </p:grpSpPr>
        <p:sp>
          <p:nvSpPr>
            <p:cNvPr id="21" name="Oval 20"/>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2" name="Right Arrow 21"/>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pic>
        <p:nvPicPr>
          <p:cNvPr id="26" name="Picture 25"/>
          <p:cNvPicPr>
            <a:picLocks noChangeAspect="1"/>
          </p:cNvPicPr>
          <p:nvPr/>
        </p:nvPicPr>
        <p:blipFill>
          <a:blip r:embed="rId3"/>
          <a:stretch>
            <a:fillRect/>
          </a:stretch>
        </p:blipFill>
        <p:spPr>
          <a:xfrm>
            <a:off x="6439321" y="1212850"/>
            <a:ext cx="5598025" cy="4649018"/>
          </a:xfrm>
          <a:prstGeom prst="rect">
            <a:avLst/>
          </a:prstGeom>
          <a:ln>
            <a:solidFill>
              <a:schemeClr val="accent4"/>
            </a:solidFill>
          </a:ln>
        </p:spPr>
      </p:pic>
      <p:sp>
        <p:nvSpPr>
          <p:cNvPr id="27"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4"/>
                </a:solidFill>
              </a:rPr>
              <a:t>4 </a:t>
            </a:r>
            <a:r>
              <a:rPr lang="en-US" dirty="0"/>
              <a:t>Resources</a:t>
            </a:r>
          </a:p>
        </p:txBody>
      </p:sp>
    </p:spTree>
    <p:extLst>
      <p:ext uri="{BB962C8B-B14F-4D97-AF65-F5344CB8AC3E}">
        <p14:creationId xmlns:p14="http://schemas.microsoft.com/office/powerpoint/2010/main" val="1960264031"/>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03" y="154660"/>
            <a:ext cx="12426473" cy="1001053"/>
          </a:xfrm>
          <a:prstGeom prst="rect">
            <a:avLst/>
          </a:prstGeom>
          <a:noFill/>
        </p:spPr>
        <p:txBody>
          <a:bodyPr wrap="square" lIns="182707" tIns="146165" rIns="182707" bIns="146165" rtlCol="0">
            <a:spAutoFit/>
          </a:bodyPr>
          <a:lstStyle/>
          <a:p>
            <a:pPr algn="ctr" defTabSz="931824">
              <a:lnSpc>
                <a:spcPct val="90000"/>
              </a:lnSpc>
              <a:spcAft>
                <a:spcPts val="600"/>
              </a:spcAft>
            </a:pPr>
            <a:r>
              <a:rPr lang="en-US" sz="4998" dirty="0">
                <a:gradFill>
                  <a:gsLst>
                    <a:gs pos="2917">
                      <a:srgbClr val="FFFFFF"/>
                    </a:gs>
                    <a:gs pos="30000">
                      <a:srgbClr val="FFFFFF"/>
                    </a:gs>
                  </a:gsLst>
                  <a:lin ang="5400000" scaled="0"/>
                </a:gradFill>
              </a:rPr>
              <a:t>dev.Office.com</a:t>
            </a:r>
          </a:p>
        </p:txBody>
      </p:sp>
      <p:sp>
        <p:nvSpPr>
          <p:cNvPr id="8" name="Title 7"/>
          <p:cNvSpPr>
            <a:spLocks noGrp="1"/>
          </p:cNvSpPr>
          <p:nvPr>
            <p:ph type="title"/>
          </p:nvPr>
        </p:nvSpPr>
        <p:spPr/>
        <p:txBody>
          <a:bodyPr/>
          <a:lstStyle/>
          <a:p>
            <a:r>
              <a:rPr lang="en-US" dirty="0"/>
              <a:t>http://www.office.com/roadmap</a:t>
            </a:r>
            <a:endParaRPr lang="en-US" sz="4798" dirty="0"/>
          </a:p>
        </p:txBody>
      </p:sp>
      <p:sp>
        <p:nvSpPr>
          <p:cNvPr id="9" name="Text Placeholder 8"/>
          <p:cNvSpPr>
            <a:spLocks noGrp="1"/>
          </p:cNvSpPr>
          <p:nvPr>
            <p:ph type="body" sz="quarter" idx="4294967295"/>
          </p:nvPr>
        </p:nvSpPr>
        <p:spPr>
          <a:xfrm>
            <a:off x="1215210" y="1476622"/>
            <a:ext cx="4264717" cy="2247485"/>
          </a:xfrm>
        </p:spPr>
        <p:txBody>
          <a:bodyPr vert="horz" wrap="square" lIns="0" tIns="91440" rIns="146304" bIns="91440" rtlCol="0">
            <a:spAutoFit/>
          </a:bodyPr>
          <a:lstStyle/>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Monthly updates</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Developer features</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Associated blog posts</a:t>
            </a:r>
          </a:p>
        </p:txBody>
      </p:sp>
      <p:grpSp>
        <p:nvGrpSpPr>
          <p:cNvPr id="6" name="Group 5"/>
          <p:cNvGrpSpPr/>
          <p:nvPr/>
        </p:nvGrpSpPr>
        <p:grpSpPr>
          <a:xfrm>
            <a:off x="523365" y="1617454"/>
            <a:ext cx="350214" cy="35021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0" name="Right Arrow 9"/>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1" name="Group 10"/>
          <p:cNvGrpSpPr/>
          <p:nvPr/>
        </p:nvGrpSpPr>
        <p:grpSpPr>
          <a:xfrm>
            <a:off x="523365" y="2377639"/>
            <a:ext cx="371444" cy="371444"/>
            <a:chOff x="457580" y="2341896"/>
            <a:chExt cx="364194" cy="364194"/>
          </a:xfrm>
        </p:grpSpPr>
        <p:sp>
          <p:nvSpPr>
            <p:cNvPr id="12" name="Oval 1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3" name="Right Arrow 1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4" name="Group 13"/>
          <p:cNvGrpSpPr/>
          <p:nvPr/>
        </p:nvGrpSpPr>
        <p:grpSpPr>
          <a:xfrm>
            <a:off x="523365" y="3159055"/>
            <a:ext cx="371444" cy="371444"/>
            <a:chOff x="457580" y="2341896"/>
            <a:chExt cx="364194" cy="364194"/>
          </a:xfrm>
        </p:grpSpPr>
        <p:sp>
          <p:nvSpPr>
            <p:cNvPr id="15" name="Oval 14"/>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6" name="Right Arrow 15"/>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pic>
        <p:nvPicPr>
          <p:cNvPr id="23" name="Picture 22" descr="Screen Shot 2014-06-26 at 4.28.51 PM.png"/>
          <p:cNvPicPr>
            <a:picLocks noChangeAspect="1"/>
          </p:cNvPicPr>
          <p:nvPr/>
        </p:nvPicPr>
        <p:blipFill rotWithShape="1">
          <a:blip r:embed="rId3">
            <a:extLst>
              <a:ext uri="{28A0092B-C50C-407E-A947-70E740481C1C}">
                <a14:useLocalDpi xmlns:a14="http://schemas.microsoft.com/office/drawing/2010/main" val="0"/>
              </a:ext>
            </a:extLst>
          </a:blip>
          <a:srcRect l="1078" t="12702" r="25125" b="9437"/>
          <a:stretch/>
        </p:blipFill>
        <p:spPr>
          <a:xfrm>
            <a:off x="5694503" y="1447584"/>
            <a:ext cx="6200297" cy="4088601"/>
          </a:xfrm>
          <a:prstGeom prst="rect">
            <a:avLst/>
          </a:prstGeom>
        </p:spPr>
      </p:pic>
      <p:sp>
        <p:nvSpPr>
          <p:cNvPr id="21"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4"/>
                </a:solidFill>
              </a:rPr>
              <a:t>4 </a:t>
            </a:r>
            <a:r>
              <a:rPr lang="en-US" dirty="0"/>
              <a:t>Resources</a:t>
            </a:r>
          </a:p>
        </p:txBody>
      </p:sp>
    </p:spTree>
    <p:extLst>
      <p:ext uri="{BB962C8B-B14F-4D97-AF65-F5344CB8AC3E}">
        <p14:creationId xmlns:p14="http://schemas.microsoft.com/office/powerpoint/2010/main" val="2925490064"/>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4294967295"/>
          </p:nvPr>
        </p:nvSpPr>
        <p:spPr>
          <a:xfrm>
            <a:off x="2501" y="4883288"/>
            <a:ext cx="12433974" cy="822960"/>
          </a:xfrm>
          <a:prstGeom prst="rect">
            <a:avLst/>
          </a:prstGeom>
          <a:solidFill>
            <a:schemeClr val="tx2"/>
          </a:solidFill>
        </p:spPr>
        <p:txBody>
          <a:bodyPr anchor="ctr"/>
          <a:lstStyle/>
          <a:p>
            <a:pPr marL="0" indent="0" algn="ctr">
              <a:buNone/>
            </a:pPr>
            <a:r>
              <a:rPr lang="en-US" sz="3136" dirty="0">
                <a:hlinkClick r:id="rId3"/>
              </a:rPr>
              <a:t>http://dev.office.com/devprogram</a:t>
            </a:r>
            <a:r>
              <a:rPr lang="en-US" sz="3136" dirty="0"/>
              <a:t> </a:t>
            </a:r>
          </a:p>
        </p:txBody>
      </p:sp>
      <p:grpSp>
        <p:nvGrpSpPr>
          <p:cNvPr id="83" name="Group 82"/>
          <p:cNvGrpSpPr/>
          <p:nvPr/>
        </p:nvGrpSpPr>
        <p:grpSpPr>
          <a:xfrm>
            <a:off x="4693684" y="3204799"/>
            <a:ext cx="3052220" cy="3741378"/>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grpSp>
      <p:sp>
        <p:nvSpPr>
          <p:cNvPr id="3" name="Rectangle 2"/>
          <p:cNvSpPr/>
          <p:nvPr/>
        </p:nvSpPr>
        <p:spPr bwMode="auto">
          <a:xfrm>
            <a:off x="0" y="0"/>
            <a:ext cx="12436475" cy="2125663"/>
          </a:xfrm>
          <a:prstGeom prst="rect">
            <a:avLst/>
          </a:prstGeom>
          <a:gradFill>
            <a:gsLst>
              <a:gs pos="91246">
                <a:schemeClr val="bg1">
                  <a:alpha val="0"/>
                </a:schemeClr>
              </a:gs>
              <a:gs pos="58000">
                <a:schemeClr val="bg1">
                  <a:alpha val="57000"/>
                </a:schemeClr>
              </a:gs>
              <a:gs pos="20000">
                <a:schemeClr val="bg1"/>
              </a:gs>
            </a:gsLst>
            <a:lin ang="5400000" scaled="0"/>
          </a:gra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5"/>
          <p:cNvSpPr>
            <a:spLocks noGrp="1"/>
          </p:cNvSpPr>
          <p:nvPr>
            <p:ph type="title"/>
          </p:nvPr>
        </p:nvSpPr>
        <p:spPr/>
        <p:txBody>
          <a:bodyPr/>
          <a:lstStyle/>
          <a:p>
            <a:r>
              <a:rPr lang="en-US" dirty="0"/>
              <a:t>Developer Program launch</a:t>
            </a:r>
          </a:p>
        </p:txBody>
      </p:sp>
      <p:grpSp>
        <p:nvGrpSpPr>
          <p:cNvPr id="294" name="Group 293"/>
          <p:cNvGrpSpPr/>
          <p:nvPr/>
        </p:nvGrpSpPr>
        <p:grpSpPr>
          <a:xfrm>
            <a:off x="581707" y="2329165"/>
            <a:ext cx="2289395" cy="1914898"/>
            <a:chOff x="457200" y="2260433"/>
            <a:chExt cx="2290317" cy="1915668"/>
          </a:xfrm>
        </p:grpSpPr>
        <p:sp>
          <p:nvSpPr>
            <p:cNvPr id="67" name="Rectangle 66"/>
            <p:cNvSpPr/>
            <p:nvPr/>
          </p:nvSpPr>
          <p:spPr>
            <a:xfrm>
              <a:off x="457200" y="3466393"/>
              <a:ext cx="2290317"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Email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5356" y="2351551"/>
            <a:ext cx="1609841" cy="2200139"/>
            <a:chOff x="3320378" y="2282825"/>
            <a:chExt cx="1610489" cy="2201025"/>
          </a:xfrm>
        </p:grpSpPr>
        <p:sp>
          <p:nvSpPr>
            <p:cNvPr id="1041" name="Rectangle 1040"/>
            <p:cNvSpPr/>
            <p:nvPr/>
          </p:nvSpPr>
          <p:spPr>
            <a:xfrm>
              <a:off x="3320378" y="3466393"/>
              <a:ext cx="1610489" cy="1017457"/>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6246" rIns="0" bIns="146246" rtlCol="0" anchor="ctr" anchorCtr="0">
                <a:spAutoFit/>
              </a:bodyPr>
              <a:lstStyle/>
              <a:p>
                <a:pPr algn="ctr" defTabSz="932319">
                  <a:lnSpc>
                    <a:spcPct val="90000"/>
                  </a:lnSpc>
                  <a:spcAft>
                    <a:spcPts val="600"/>
                  </a:spcAft>
                </a:pPr>
                <a:r>
                  <a:rPr lang="en-US" sz="1399"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549453" y="2282278"/>
            <a:ext cx="1609841" cy="1961785"/>
            <a:chOff x="5503728" y="2213527"/>
            <a:chExt cx="1610489" cy="1962574"/>
          </a:xfrm>
        </p:grpSpPr>
        <p:sp>
          <p:nvSpPr>
            <p:cNvPr id="134" name="Rectangle 133"/>
            <p:cNvSpPr/>
            <p:nvPr/>
          </p:nvSpPr>
          <p:spPr>
            <a:xfrm>
              <a:off x="5503728"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3546" y="2282127"/>
            <a:ext cx="1744304" cy="1961938"/>
            <a:chOff x="7453007" y="2213374"/>
            <a:chExt cx="1745006" cy="1962727"/>
          </a:xfrm>
        </p:grpSpPr>
        <p:sp>
          <p:nvSpPr>
            <p:cNvPr id="142" name="Rectangle 141"/>
            <p:cNvSpPr/>
            <p:nvPr/>
          </p:nvSpPr>
          <p:spPr>
            <a:xfrm>
              <a:off x="7520266"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2106" y="2284902"/>
            <a:ext cx="1609841" cy="1802340"/>
            <a:chOff x="9851377" y="2216150"/>
            <a:chExt cx="1610489" cy="1803064"/>
          </a:xfrm>
        </p:grpSpPr>
        <p:sp>
          <p:nvSpPr>
            <p:cNvPr id="177" name="Rectangle 176"/>
            <p:cNvSpPr/>
            <p:nvPr/>
          </p:nvSpPr>
          <p:spPr>
            <a:xfrm>
              <a:off x="9851377" y="3617256"/>
              <a:ext cx="1610489" cy="40195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grpSp>
        </p:grpSp>
      </p:grpSp>
      <p:sp>
        <p:nvSpPr>
          <p:cNvPr id="4" name="Footer Placeholder 3"/>
          <p:cNvSpPr>
            <a:spLocks noGrp="1"/>
          </p:cNvSpPr>
          <p:nvPr>
            <p:ph type="ftr" sz="quarter" idx="3"/>
          </p:nvPr>
        </p:nvSpPr>
        <p:spPr>
          <a:xfrm>
            <a:off x="7964488" y="295272"/>
            <a:ext cx="4197350" cy="371475"/>
          </a:xfrm>
        </p:spPr>
        <p:txBody>
          <a:bodyPr/>
          <a:lstStyle/>
          <a:p>
            <a:pPr algn="r">
              <a:lnSpc>
                <a:spcPct val="90000"/>
              </a:lnSpc>
            </a:pPr>
            <a:r>
              <a:rPr lang="en-US" b="1" dirty="0">
                <a:solidFill>
                  <a:schemeClr val="accent4"/>
                </a:solidFill>
              </a:rPr>
              <a:t>4 </a:t>
            </a:r>
            <a:r>
              <a:rPr lang="en-US" dirty="0"/>
              <a:t>Resources</a:t>
            </a:r>
          </a:p>
        </p:txBody>
      </p:sp>
    </p:spTree>
    <p:extLst>
      <p:ext uri="{BB962C8B-B14F-4D97-AF65-F5344CB8AC3E}">
        <p14:creationId xmlns:p14="http://schemas.microsoft.com/office/powerpoint/2010/main" val="396228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1088E-6 -0.08375 L 2.21088E-6 5.5833E-7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bg/>
                                          </p:spTgt>
                                        </p:tgtEl>
                                        <p:attrNameLst>
                                          <p:attrName>style.visibility</p:attrName>
                                        </p:attrNameLst>
                                      </p:cBhvr>
                                      <p:to>
                                        <p:strVal val="visible"/>
                                      </p:to>
                                    </p:set>
                                    <p:animEffect transition="in" filter="fade">
                                      <p:cBhvr>
                                        <p:cTn id="47" dur="1000"/>
                                        <p:tgtEl>
                                          <p:spTgt spid="7">
                                            <p:bg/>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xEl>
                                              <p:pRg st="0" end="0"/>
                                            </p:txEl>
                                          </p:spTgt>
                                        </p:tgtEl>
                                        <p:attrNameLst>
                                          <p:attrName>style.visibility</p:attrName>
                                        </p:attrNameLst>
                                      </p:cBhvr>
                                      <p:to>
                                        <p:strVal val="visible"/>
                                      </p:to>
                                    </p:set>
                                    <p:animEffect transition="in" filter="fade">
                                      <p:cBhvr>
                                        <p:cTn id="50" dur="1000"/>
                                        <p:tgtEl>
                                          <p:spTgt spid="7">
                                            <p:txEl>
                                              <p:pRg st="0" end="0"/>
                                            </p:txEl>
                                          </p:spTgt>
                                        </p:tgtEl>
                                      </p:cBhvr>
                                    </p:animEffect>
                                  </p:childTnLst>
                                </p:cTn>
                              </p:par>
                              <p:par>
                                <p:cTn id="51" presetID="42" presetClass="path" presetSubtype="0" accel="50000" decel="50000" fill="hold" grpId="1" nodeType="withEffect">
                                  <p:stCondLst>
                                    <p:cond delay="0"/>
                                  </p:stCondLst>
                                  <p:childTnLst>
                                    <p:animMotion origin="layout" path="M 2.35129E-6 -0.08375 L 2.35129E-6 -2.37857E-6 " pathEditMode="relative" rAng="0" ptsTypes="AA">
                                      <p:cBhvr>
                                        <p:cTn id="52" dur="1000" fill="hold"/>
                                        <p:tgtEl>
                                          <p:spTgt spid="7">
                                            <p:bg/>
                                          </p:spTgt>
                                        </p:tgtEl>
                                        <p:attrNameLst>
                                          <p:attrName>ppt_x</p:attrName>
                                          <p:attrName>ppt_y</p:attrName>
                                        </p:attrNameLst>
                                      </p:cBhvr>
                                      <p:rCtr x="0" y="4176"/>
                                    </p:animMotion>
                                  </p:childTnLst>
                                </p:cTn>
                              </p:par>
                              <p:par>
                                <p:cTn id="53" presetID="42" presetClass="path" presetSubtype="0" accel="50000" decel="50000" fill="hold" grpId="1" nodeType="withEffect">
                                  <p:stCondLst>
                                    <p:cond delay="0"/>
                                  </p:stCondLst>
                                  <p:childTnLst>
                                    <p:animMotion origin="layout" path="M 4.59025E-6 -0.08375 L 4.59025E-6 -2.37857E-6 " pathEditMode="relative" rAng="0" ptsTypes="AA">
                                      <p:cBhvr>
                                        <p:cTn id="54"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7" grpId="1"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19577" y="1500591"/>
            <a:ext cx="3641907" cy="332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167" name="AutoShape 151"/>
          <p:cNvSpPr>
            <a:spLocks noChangeAspect="1" noChangeArrowheads="1" noTextEdit="1"/>
          </p:cNvSpPr>
          <p:nvPr/>
        </p:nvSpPr>
        <p:spPr bwMode="auto">
          <a:xfrm>
            <a:off x="8208693" y="4918574"/>
            <a:ext cx="3652792" cy="153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182" name="AutoShape 167"/>
          <p:cNvSpPr>
            <a:spLocks noChangeAspect="1" noChangeArrowheads="1" noTextEdit="1"/>
          </p:cNvSpPr>
          <p:nvPr/>
        </p:nvSpPr>
        <p:spPr bwMode="auto">
          <a:xfrm>
            <a:off x="6316205" y="4918574"/>
            <a:ext cx="1698105" cy="153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191" name="AutoShape 177"/>
          <p:cNvSpPr>
            <a:spLocks noChangeAspect="1" noChangeArrowheads="1" noTextEdit="1"/>
          </p:cNvSpPr>
          <p:nvPr/>
        </p:nvSpPr>
        <p:spPr bwMode="auto">
          <a:xfrm>
            <a:off x="4401949" y="4918574"/>
            <a:ext cx="1708991" cy="153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231" name="AutoShape 219"/>
          <p:cNvSpPr>
            <a:spLocks noChangeAspect="1" noChangeArrowheads="1" noTextEdit="1"/>
          </p:cNvSpPr>
          <p:nvPr/>
        </p:nvSpPr>
        <p:spPr bwMode="auto">
          <a:xfrm>
            <a:off x="2487695" y="3240682"/>
            <a:ext cx="1708992" cy="153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268" name="AutoShape 257"/>
          <p:cNvSpPr>
            <a:spLocks noChangeAspect="1" noChangeArrowheads="1" noTextEdit="1"/>
          </p:cNvSpPr>
          <p:nvPr/>
        </p:nvSpPr>
        <p:spPr bwMode="auto">
          <a:xfrm>
            <a:off x="585880" y="3240682"/>
            <a:ext cx="1696550" cy="153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9" name="AutoShape 3"/>
          <p:cNvSpPr>
            <a:spLocks noChangeAspect="1" noChangeArrowheads="1" noTextEdit="1"/>
          </p:cNvSpPr>
          <p:nvPr/>
        </p:nvSpPr>
        <p:spPr bwMode="auto">
          <a:xfrm>
            <a:off x="585880" y="1500590"/>
            <a:ext cx="1696551" cy="154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96" name="AutoShape 77"/>
          <p:cNvSpPr>
            <a:spLocks noChangeAspect="1" noChangeArrowheads="1" noTextEdit="1"/>
          </p:cNvSpPr>
          <p:nvPr/>
        </p:nvSpPr>
        <p:spPr bwMode="auto">
          <a:xfrm>
            <a:off x="4401951" y="1500592"/>
            <a:ext cx="1708989" cy="1544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nvGrpSpPr>
          <p:cNvPr id="20" name="Group 19"/>
          <p:cNvGrpSpPr/>
          <p:nvPr/>
        </p:nvGrpSpPr>
        <p:grpSpPr>
          <a:xfrm>
            <a:off x="451338" y="1213103"/>
            <a:ext cx="5520396" cy="1863884"/>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733" tIns="44784" rIns="89570" bIns="44784" numCol="1" anchor="ctr" anchorCtr="0" compatLnSpc="1">
              <a:prstTxWarp prst="textNoShape">
                <a:avLst/>
              </a:prstTxWarp>
            </a:bodyPr>
            <a:lstStyle/>
            <a:p>
              <a:pPr defTabSz="913643">
                <a:lnSpc>
                  <a:spcPct val="80000"/>
                </a:lnSpc>
                <a:spcBef>
                  <a:spcPts val="586"/>
                </a:spcBef>
                <a:spcAft>
                  <a:spcPts val="586"/>
                </a:spcAft>
                <a:defRPr/>
              </a:pPr>
              <a:r>
                <a:rPr lang="en-US" sz="3996" b="1" dirty="0">
                  <a:gradFill>
                    <a:gsLst>
                      <a:gs pos="0">
                        <a:srgbClr val="FFFFFF"/>
                      </a:gs>
                      <a:gs pos="100000">
                        <a:srgbClr val="FFFFFF"/>
                      </a:gs>
                    </a:gsLst>
                    <a:lin ang="5400000" scaled="0"/>
                  </a:gradFill>
                  <a:latin typeface="Segoe UI Light"/>
                </a:rPr>
                <a:t>Office 365 Network</a:t>
              </a:r>
            </a:p>
            <a:p>
              <a:pPr defTabSz="913643">
                <a:lnSpc>
                  <a:spcPct val="80000"/>
                </a:lnSpc>
                <a:spcBef>
                  <a:spcPts val="586"/>
                </a:spcBef>
                <a:spcAft>
                  <a:spcPts val="586"/>
                </a:spcAft>
                <a:defRPr/>
              </a:pPr>
              <a:r>
                <a:rPr lang="en-US" sz="1798" dirty="0">
                  <a:solidFill>
                    <a:srgbClr val="404040"/>
                  </a:solidFill>
                  <a:hlinkClick r:id="rId3"/>
                </a:rPr>
                <a:t>https://www.yammer.com/itpronetwork</a:t>
              </a:r>
              <a:r>
                <a:rPr lang="en-US" sz="1798" dirty="0">
                  <a:solidFill>
                    <a:srgbClr val="404040"/>
                  </a:solidFill>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570" tIns="44784" rIns="89570" bIns="44784" numCol="1" anchor="t" anchorCtr="0" compatLnSpc="1">
              <a:prstTxWarp prst="textNoShape">
                <a:avLst/>
              </a:prstTxWarp>
            </a:bodyPr>
            <a:lstStyle/>
            <a:p>
              <a:pPr defTabSz="931950">
                <a:defRPr/>
              </a:pPr>
              <a:endParaRPr lang="en-US" sz="1763" kern="0" dirty="0">
                <a:solidFill>
                  <a:srgbClr val="505050"/>
                </a:solidFill>
              </a:endParaRPr>
            </a:p>
          </p:txBody>
        </p:sp>
      </p:grpSp>
      <p:grpSp>
        <p:nvGrpSpPr>
          <p:cNvPr id="22" name="Group 21"/>
          <p:cNvGrpSpPr/>
          <p:nvPr/>
        </p:nvGrpSpPr>
        <p:grpSpPr>
          <a:xfrm>
            <a:off x="8205030" y="1219473"/>
            <a:ext cx="3780905" cy="3619349"/>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43" name="Rectangle 103"/>
              <p:cNvSpPr/>
              <p:nvPr/>
            </p:nvSpPr>
            <p:spPr>
              <a:xfrm>
                <a:off x="8232083" y="2234890"/>
                <a:ext cx="3633944" cy="363592"/>
              </a:xfrm>
              <a:prstGeom prst="rect">
                <a:avLst/>
              </a:prstGeom>
            </p:spPr>
            <p:txBody>
              <a:bodyPr wrap="square" lIns="0" rIns="0" bIns="89570" anchor="b" anchorCtr="0">
                <a:spAutoFit/>
              </a:bodyPr>
              <a:lstStyle/>
              <a:p>
                <a:pPr algn="ctr" defTabSz="913643">
                  <a:lnSpc>
                    <a:spcPct val="80000"/>
                  </a:lnSpc>
                  <a:spcBef>
                    <a:spcPts val="586"/>
                  </a:spcBef>
                  <a:spcAft>
                    <a:spcPts val="586"/>
                  </a:spcAft>
                  <a:defRPr/>
                </a:pPr>
                <a:r>
                  <a:rPr lang="en-US" sz="1798" dirty="0">
                    <a:solidFill>
                      <a:schemeClr val="bg1"/>
                    </a:solidFill>
                    <a:hlinkClick r:id="rId4"/>
                  </a:rPr>
                  <a:t>@</a:t>
                </a:r>
                <a:r>
                  <a:rPr lang="en-US" sz="1798" dirty="0" err="1">
                    <a:solidFill>
                      <a:schemeClr val="bg1"/>
                    </a:solidFill>
                    <a:hlinkClick r:id="rId4"/>
                  </a:rPr>
                  <a:t>OfficeDev</a:t>
                </a:r>
                <a:r>
                  <a:rPr lang="en-US" sz="1798" dirty="0">
                    <a:solidFill>
                      <a:schemeClr val="bg1"/>
                    </a:solidFill>
                  </a:rPr>
                  <a:t> </a:t>
                </a:r>
              </a:p>
            </p:txBody>
          </p:sp>
          <p:sp>
            <p:nvSpPr>
              <p:cNvPr id="344" name="Rectangle 104"/>
              <p:cNvSpPr/>
              <p:nvPr/>
            </p:nvSpPr>
            <p:spPr>
              <a:xfrm>
                <a:off x="8247644" y="1490659"/>
                <a:ext cx="3644837" cy="863080"/>
              </a:xfrm>
              <a:prstGeom prst="rect">
                <a:avLst/>
              </a:prstGeom>
            </p:spPr>
            <p:txBody>
              <a:bodyPr wrap="square" lIns="179141" tIns="143312" rIns="179141" bIns="89570">
                <a:spAutoFit/>
              </a:bodyPr>
              <a:lstStyle/>
              <a:p>
                <a:pPr algn="ctr" defTabSz="913643">
                  <a:spcBef>
                    <a:spcPts val="586"/>
                  </a:spcBef>
                  <a:spcAft>
                    <a:spcPts val="586"/>
                  </a:spcAft>
                  <a:defRPr/>
                </a:pPr>
                <a:r>
                  <a:rPr lang="en-US" sz="3996"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220576" y="3156070"/>
            <a:ext cx="1834737" cy="1682754"/>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grpSp>
      </p:grpSp>
      <p:grpSp>
        <p:nvGrpSpPr>
          <p:cNvPr id="558" name="Group 557"/>
          <p:cNvGrpSpPr/>
          <p:nvPr/>
        </p:nvGrpSpPr>
        <p:grpSpPr>
          <a:xfrm>
            <a:off x="4423798" y="4915908"/>
            <a:ext cx="1776296" cy="1604345"/>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202" y="1213104"/>
            <a:ext cx="2071582" cy="1862852"/>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01" name="Rectangle 461"/>
              <p:cNvSpPr>
                <a:spLocks noChangeArrowheads="1"/>
              </p:cNvSpPr>
              <p:nvPr/>
            </p:nvSpPr>
            <p:spPr bwMode="auto">
              <a:xfrm>
                <a:off x="6865938" y="1868488"/>
                <a:ext cx="22301"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S</a:t>
                </a:r>
                <a:endParaRPr lang="en-US" altLang="en-US" sz="1763">
                  <a:solidFill>
                    <a:srgbClr val="404040"/>
                  </a:solidFill>
                </a:endParaRPr>
              </a:p>
            </p:txBody>
          </p:sp>
          <p:sp>
            <p:nvSpPr>
              <p:cNvPr id="502" name="Rectangle 462"/>
              <p:cNvSpPr>
                <a:spLocks noChangeArrowheads="1"/>
              </p:cNvSpPr>
              <p:nvPr/>
            </p:nvSpPr>
            <p:spPr bwMode="auto">
              <a:xfrm>
                <a:off x="6888163" y="1868488"/>
                <a:ext cx="9758"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t</a:t>
                </a:r>
                <a:endParaRPr lang="en-US" altLang="en-US" sz="1763">
                  <a:solidFill>
                    <a:srgbClr val="404040"/>
                  </a:solidFill>
                </a:endParaRPr>
              </a:p>
            </p:txBody>
          </p:sp>
          <p:sp>
            <p:nvSpPr>
              <p:cNvPr id="503" name="Rectangle 463"/>
              <p:cNvSpPr>
                <a:spLocks noChangeArrowheads="1"/>
              </p:cNvSpPr>
              <p:nvPr/>
            </p:nvSpPr>
            <p:spPr bwMode="auto">
              <a:xfrm>
                <a:off x="6902451" y="1868488"/>
                <a:ext cx="18120"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a</a:t>
                </a:r>
                <a:endParaRPr lang="en-US" altLang="en-US" sz="1763">
                  <a:solidFill>
                    <a:srgbClr val="404040"/>
                  </a:solidFill>
                </a:endParaRPr>
              </a:p>
            </p:txBody>
          </p:sp>
          <p:sp>
            <p:nvSpPr>
              <p:cNvPr id="504" name="Rectangle 464"/>
              <p:cNvSpPr>
                <a:spLocks noChangeArrowheads="1"/>
              </p:cNvSpPr>
              <p:nvPr/>
            </p:nvSpPr>
            <p:spPr bwMode="auto">
              <a:xfrm>
                <a:off x="6923088" y="1868488"/>
                <a:ext cx="11151"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r</a:t>
                </a:r>
                <a:endParaRPr lang="en-US" altLang="en-US" sz="1763">
                  <a:solidFill>
                    <a:srgbClr val="404040"/>
                  </a:solidFill>
                </a:endParaRPr>
              </a:p>
            </p:txBody>
          </p:sp>
          <p:sp>
            <p:nvSpPr>
              <p:cNvPr id="505" name="Rectangle 465"/>
              <p:cNvSpPr>
                <a:spLocks noChangeArrowheads="1"/>
              </p:cNvSpPr>
              <p:nvPr/>
            </p:nvSpPr>
            <p:spPr bwMode="auto">
              <a:xfrm>
                <a:off x="6940551" y="1868488"/>
                <a:ext cx="9758"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t</a:t>
                </a:r>
                <a:endParaRPr lang="en-US" altLang="en-US" sz="1763">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9" name="Rectangle 499"/>
              <p:cNvSpPr>
                <a:spLocks noChangeArrowheads="1"/>
              </p:cNvSpPr>
              <p:nvPr/>
            </p:nvSpPr>
            <p:spPr bwMode="auto">
              <a:xfrm>
                <a:off x="6865938" y="1868488"/>
                <a:ext cx="22301"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S</a:t>
                </a:r>
                <a:endParaRPr lang="en-US" altLang="en-US" sz="1763">
                  <a:solidFill>
                    <a:srgbClr val="404040"/>
                  </a:solidFill>
                </a:endParaRPr>
              </a:p>
            </p:txBody>
          </p:sp>
          <p:sp>
            <p:nvSpPr>
              <p:cNvPr id="540" name="Rectangle 500"/>
              <p:cNvSpPr>
                <a:spLocks noChangeArrowheads="1"/>
              </p:cNvSpPr>
              <p:nvPr/>
            </p:nvSpPr>
            <p:spPr bwMode="auto">
              <a:xfrm>
                <a:off x="6888163" y="1868488"/>
                <a:ext cx="9758"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t</a:t>
                </a:r>
                <a:endParaRPr lang="en-US" altLang="en-US" sz="1763">
                  <a:solidFill>
                    <a:srgbClr val="404040"/>
                  </a:solidFill>
                </a:endParaRPr>
              </a:p>
            </p:txBody>
          </p:sp>
          <p:sp>
            <p:nvSpPr>
              <p:cNvPr id="541" name="Rectangle 501"/>
              <p:cNvSpPr>
                <a:spLocks noChangeArrowheads="1"/>
              </p:cNvSpPr>
              <p:nvPr/>
            </p:nvSpPr>
            <p:spPr bwMode="auto">
              <a:xfrm>
                <a:off x="6902451" y="1868488"/>
                <a:ext cx="18120"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a</a:t>
                </a:r>
                <a:endParaRPr lang="en-US" altLang="en-US" sz="1763">
                  <a:solidFill>
                    <a:srgbClr val="404040"/>
                  </a:solidFill>
                </a:endParaRPr>
              </a:p>
            </p:txBody>
          </p:sp>
          <p:sp>
            <p:nvSpPr>
              <p:cNvPr id="542" name="Rectangle 502"/>
              <p:cNvSpPr>
                <a:spLocks noChangeArrowheads="1"/>
              </p:cNvSpPr>
              <p:nvPr/>
            </p:nvSpPr>
            <p:spPr bwMode="auto">
              <a:xfrm>
                <a:off x="6923088" y="1868488"/>
                <a:ext cx="11151"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r</a:t>
                </a:r>
                <a:endParaRPr lang="en-US" altLang="en-US" sz="1763">
                  <a:solidFill>
                    <a:srgbClr val="404040"/>
                  </a:solidFill>
                </a:endParaRPr>
              </a:p>
            </p:txBody>
          </p:sp>
          <p:sp>
            <p:nvSpPr>
              <p:cNvPr id="543" name="Rectangle 503"/>
              <p:cNvSpPr>
                <a:spLocks noChangeArrowheads="1"/>
              </p:cNvSpPr>
              <p:nvPr/>
            </p:nvSpPr>
            <p:spPr bwMode="auto">
              <a:xfrm>
                <a:off x="6940551" y="1868488"/>
                <a:ext cx="9758"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t</a:t>
                </a:r>
                <a:endParaRPr lang="en-US" altLang="en-US" sz="1763">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grpSp>
      <p:grpSp>
        <p:nvGrpSpPr>
          <p:cNvPr id="21" name="Group 20"/>
          <p:cNvGrpSpPr/>
          <p:nvPr/>
        </p:nvGrpSpPr>
        <p:grpSpPr>
          <a:xfrm>
            <a:off x="451338" y="3156072"/>
            <a:ext cx="3891617" cy="3354609"/>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grpSp>
        <p:sp>
          <p:nvSpPr>
            <p:cNvPr id="215"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570" tIns="44784" rIns="89570" bIns="44784" numCol="1" anchor="ctr" anchorCtr="0" compatLnSpc="1">
              <a:prstTxWarp prst="textNoShape">
                <a:avLst/>
              </a:prstTxWarp>
            </a:bodyPr>
            <a:lstStyle/>
            <a:p>
              <a:pPr algn="ctr" defTabSz="913643">
                <a:defRPr/>
              </a:pPr>
              <a:r>
                <a:rPr lang="en-US" sz="3996" b="1" dirty="0">
                  <a:gradFill>
                    <a:gsLst>
                      <a:gs pos="0">
                        <a:srgbClr val="FFFFFF"/>
                      </a:gs>
                      <a:gs pos="100000">
                        <a:srgbClr val="FFFFFF"/>
                      </a:gs>
                    </a:gsLst>
                    <a:lin ang="5400000" scaled="0"/>
                  </a:gradFill>
                  <a:latin typeface="Segoe UI Light"/>
                </a:rPr>
                <a:t>Podcasts</a:t>
              </a:r>
              <a:br>
                <a:rPr lang="en-US" sz="1763" dirty="0">
                  <a:solidFill>
                    <a:srgbClr val="404040"/>
                  </a:solidFill>
                </a:rPr>
              </a:br>
              <a:r>
                <a:rPr lang="en-US" sz="1798" spc="-50" dirty="0">
                  <a:solidFill>
                    <a:srgbClr val="404040"/>
                  </a:solidFill>
                  <a:hlinkClick r:id="rId7"/>
                </a:rPr>
                <a:t>http://</a:t>
              </a:r>
              <a:r>
                <a:rPr lang="en-US" sz="1798" dirty="0">
                  <a:solidFill>
                    <a:srgbClr val="404040"/>
                  </a:solidFill>
                  <a:hlinkClick r:id="rId7"/>
                </a:rPr>
                <a:t>dev.office.com/podcasts</a:t>
              </a:r>
              <a:r>
                <a:rPr lang="en-US" sz="1798" spc="-50" dirty="0">
                  <a:solidFill>
                    <a:srgbClr val="404040"/>
                  </a:solidFill>
                </a:rPr>
                <a:t> </a:t>
              </a:r>
            </a:p>
            <a:p>
              <a:pPr algn="ctr" defTabSz="913643">
                <a:defRPr/>
              </a:pPr>
              <a:endParaRPr lang="en-US" sz="1763" dirty="0">
                <a:solidFill>
                  <a:srgbClr val="404040"/>
                </a:solidFill>
              </a:endParaRPr>
            </a:p>
          </p:txBody>
        </p:sp>
      </p:grpSp>
      <p:grpSp>
        <p:nvGrpSpPr>
          <p:cNvPr id="15" name="Group 14"/>
          <p:cNvGrpSpPr/>
          <p:nvPr/>
        </p:nvGrpSpPr>
        <p:grpSpPr>
          <a:xfrm>
            <a:off x="10131147" y="4915462"/>
            <a:ext cx="1843496" cy="1597212"/>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570" tIns="44784" rIns="89570" bIns="44784" numCol="1" anchor="t" anchorCtr="0" compatLnSpc="1">
              <a:prstTxWarp prst="textNoShape">
                <a:avLst/>
              </a:prstTxWarp>
            </a:bodyPr>
            <a:lstStyle/>
            <a:p>
              <a:pPr defTabSz="913643">
                <a:defRPr/>
              </a:pPr>
              <a:r>
                <a:rPr lang="en-US" sz="1798" b="1" dirty="0" err="1">
                  <a:gradFill>
                    <a:gsLst>
                      <a:gs pos="0">
                        <a:srgbClr val="FFFFFF"/>
                      </a:gs>
                      <a:gs pos="100000">
                        <a:srgbClr val="FFFFFF"/>
                      </a:gs>
                    </a:gsLst>
                    <a:lin ang="5400000" scaled="0"/>
                  </a:gradFill>
                  <a:latin typeface="Segoe UI Light"/>
                </a:rPr>
                <a:t>UserVoice</a:t>
              </a:r>
              <a:endParaRPr lang="en-US" sz="1798" b="1" dirty="0">
                <a:gradFill>
                  <a:gsLst>
                    <a:gs pos="0">
                      <a:srgbClr val="FFFFFF"/>
                    </a:gs>
                    <a:gs pos="100000">
                      <a:srgbClr val="FFFFFF"/>
                    </a:gs>
                  </a:gsLst>
                  <a:lin ang="5400000" scaled="0"/>
                </a:gradFill>
                <a:latin typeface="Segoe UI Light"/>
              </a:endParaRPr>
            </a:p>
            <a:p>
              <a:pPr defTabSz="913643">
                <a:defRPr/>
              </a:pPr>
              <a:endParaRPr lang="en-US" sz="1798" b="1" dirty="0">
                <a:gradFill>
                  <a:gsLst>
                    <a:gs pos="0">
                      <a:srgbClr val="FFFFFF"/>
                    </a:gs>
                    <a:gs pos="100000">
                      <a:srgbClr val="FFFFFF"/>
                    </a:gs>
                  </a:gsLst>
                  <a:lin ang="5400000" scaled="0"/>
                </a:gradFill>
                <a:latin typeface="Segoe UI Light"/>
              </a:endParaRPr>
            </a:p>
            <a:p>
              <a:pPr defTabSz="913643">
                <a:defRPr/>
              </a:pPr>
              <a:endParaRPr lang="en-US" sz="1798" b="1" dirty="0">
                <a:gradFill>
                  <a:gsLst>
                    <a:gs pos="0">
                      <a:srgbClr val="FFFFFF"/>
                    </a:gs>
                    <a:gs pos="100000">
                      <a:srgbClr val="FFFFFF"/>
                    </a:gs>
                  </a:gsLst>
                  <a:lin ang="5400000" scaled="0"/>
                </a:gradFill>
                <a:latin typeface="Segoe UI Light"/>
              </a:endParaRPr>
            </a:p>
            <a:p>
              <a:pPr defTabSz="913643">
                <a:defRPr/>
              </a:pPr>
              <a:endParaRPr lang="en-US" sz="1798" b="1" dirty="0">
                <a:gradFill>
                  <a:gsLst>
                    <a:gs pos="0">
                      <a:srgbClr val="FFFFFF"/>
                    </a:gs>
                    <a:gs pos="100000">
                      <a:srgbClr val="FFFFFF"/>
                    </a:gs>
                  </a:gsLst>
                  <a:lin ang="5400000" scaled="0"/>
                </a:gradFill>
                <a:latin typeface="Segoe UI Light"/>
              </a:endParaRPr>
            </a:p>
            <a:p>
              <a:pPr defTabSz="913643">
                <a:defRPr/>
              </a:pPr>
              <a:r>
                <a:rPr lang="en-US" sz="1198" dirty="0">
                  <a:solidFill>
                    <a:srgbClr val="404040"/>
                  </a:solidFill>
                  <a:hlinkClick r:id="rId8"/>
                </a:rPr>
                <a:t>http://officespdev.uservoice.com/</a:t>
              </a:r>
              <a:r>
                <a:rPr lang="en-US" sz="1198" dirty="0">
                  <a:solidFill>
                    <a:srgbClr val="404040"/>
                  </a:solidFill>
                </a:rPr>
                <a:t> </a:t>
              </a:r>
            </a:p>
            <a:p>
              <a:pPr defTabSz="913643">
                <a:defRPr/>
              </a:pPr>
              <a:endParaRPr lang="en-US" sz="1798"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39" tIns="41121" rIns="82239" bIns="41121" numCol="1" anchor="t" anchorCtr="0" compatLnSpc="1">
              <a:prstTxWarp prst="textNoShape">
                <a:avLst/>
              </a:prstTxWarp>
            </a:bodyPr>
            <a:lstStyle/>
            <a:p>
              <a:pPr defTabSz="931950">
                <a:defRPr/>
              </a:pPr>
              <a:endParaRPr lang="en-US" sz="1598">
                <a:solidFill>
                  <a:srgbClr val="000000"/>
                </a:solidFill>
              </a:endParaRPr>
            </a:p>
          </p:txBody>
        </p:sp>
      </p:grpSp>
      <p:grpSp>
        <p:nvGrpSpPr>
          <p:cNvPr id="18" name="Group 17"/>
          <p:cNvGrpSpPr/>
          <p:nvPr/>
        </p:nvGrpSpPr>
        <p:grpSpPr>
          <a:xfrm>
            <a:off x="2400945" y="3155474"/>
            <a:ext cx="1942010" cy="1680903"/>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570" tIns="44784" rIns="89570" bIns="44784" numCol="1" anchor="t" anchorCtr="0" compatLnSpc="1">
              <a:prstTxWarp prst="textNoShape">
                <a:avLst/>
              </a:prstTxWarp>
            </a:bodyPr>
            <a:lstStyle/>
            <a:p>
              <a:pPr defTabSz="913643">
                <a:lnSpc>
                  <a:spcPct val="95000"/>
                </a:lnSpc>
                <a:defRPr/>
              </a:pPr>
              <a:r>
                <a:rPr lang="en-US" sz="1763" dirty="0">
                  <a:gradFill>
                    <a:gsLst>
                      <a:gs pos="0">
                        <a:srgbClr val="505050"/>
                      </a:gs>
                      <a:gs pos="100000">
                        <a:srgbClr val="505050"/>
                      </a:gs>
                    </a:gsLst>
                    <a:lin ang="5400000" scaled="0"/>
                  </a:gradFill>
                </a:rPr>
                <a:t>Stack overflow</a:t>
              </a:r>
            </a:p>
            <a:p>
              <a:pPr defTabSz="913643">
                <a:lnSpc>
                  <a:spcPct val="95000"/>
                </a:lnSpc>
                <a:defRPr/>
              </a:pPr>
              <a:endParaRPr lang="en-US" sz="1763" dirty="0">
                <a:gradFill>
                  <a:gsLst>
                    <a:gs pos="0">
                      <a:srgbClr val="505050"/>
                    </a:gs>
                    <a:gs pos="100000">
                      <a:srgbClr val="505050"/>
                    </a:gs>
                  </a:gsLst>
                  <a:lin ang="5400000" scaled="0"/>
                </a:gradFill>
              </a:endParaRPr>
            </a:p>
            <a:p>
              <a:pPr defTabSz="913643">
                <a:lnSpc>
                  <a:spcPct val="95000"/>
                </a:lnSpc>
                <a:defRPr/>
              </a:pPr>
              <a:endParaRPr lang="en-US" sz="1763" dirty="0">
                <a:gradFill>
                  <a:gsLst>
                    <a:gs pos="0">
                      <a:srgbClr val="505050"/>
                    </a:gs>
                    <a:gs pos="100000">
                      <a:srgbClr val="505050"/>
                    </a:gs>
                  </a:gsLst>
                  <a:lin ang="5400000" scaled="0"/>
                </a:gradFill>
              </a:endParaRPr>
            </a:p>
            <a:p>
              <a:pPr defTabSz="913643">
                <a:lnSpc>
                  <a:spcPct val="95000"/>
                </a:lnSpc>
                <a:defRPr/>
              </a:pPr>
              <a:endParaRPr lang="en-US" sz="1763" dirty="0">
                <a:gradFill>
                  <a:gsLst>
                    <a:gs pos="0">
                      <a:srgbClr val="505050"/>
                    </a:gs>
                    <a:gs pos="100000">
                      <a:srgbClr val="505050"/>
                    </a:gs>
                  </a:gsLst>
                  <a:lin ang="5400000" scaled="0"/>
                </a:gradFill>
              </a:endParaRPr>
            </a:p>
            <a:p>
              <a:pPr defTabSz="913643">
                <a:lnSpc>
                  <a:spcPct val="95000"/>
                </a:lnSpc>
                <a:defRPr/>
              </a:pPr>
              <a:endParaRPr lang="en-US" sz="1763" dirty="0">
                <a:gradFill>
                  <a:gsLst>
                    <a:gs pos="0">
                      <a:srgbClr val="505050"/>
                    </a:gs>
                    <a:gs pos="100000">
                      <a:srgbClr val="505050"/>
                    </a:gs>
                  </a:gsLst>
                  <a:lin ang="5400000" scaled="0"/>
                </a:gradFill>
              </a:endParaRPr>
            </a:p>
            <a:p>
              <a:pPr defTabSz="913643">
                <a:lnSpc>
                  <a:spcPct val="95000"/>
                </a:lnSpc>
                <a:defRPr/>
              </a:pPr>
              <a:r>
                <a:rPr lang="en-US" sz="1763" dirty="0">
                  <a:gradFill>
                    <a:gsLst>
                      <a:gs pos="0">
                        <a:srgbClr val="505050"/>
                      </a:gs>
                      <a:gs pos="100000">
                        <a:srgbClr val="505050"/>
                      </a:gs>
                    </a:gsLst>
                    <a:lin ang="5400000" scaled="0"/>
                  </a:gradFill>
                </a:rPr>
                <a:t>[</a:t>
              </a:r>
              <a:r>
                <a:rPr lang="en-US" sz="1763" dirty="0" err="1">
                  <a:gradFill>
                    <a:gsLst>
                      <a:gs pos="0">
                        <a:srgbClr val="505050"/>
                      </a:gs>
                      <a:gs pos="100000">
                        <a:srgbClr val="505050"/>
                      </a:gs>
                    </a:gsLst>
                    <a:lin ang="5400000" scaled="0"/>
                  </a:gradFill>
                </a:rPr>
                <a:t>ms</a:t>
              </a:r>
              <a:r>
                <a:rPr lang="en-US" sz="1763" dirty="0">
                  <a:gradFill>
                    <a:gsLst>
                      <a:gs pos="0">
                        <a:srgbClr val="505050"/>
                      </a:gs>
                      <a:gs pos="100000">
                        <a:srgbClr val="505050"/>
                      </a:gs>
                    </a:gsLst>
                    <a:lin ang="5400000" scaled="0"/>
                  </a:gradFill>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21" rIns="82239" bIns="41121" numCol="1" anchor="t" anchorCtr="0" compatLnSpc="1">
              <a:prstTxWarp prst="textNoShape">
                <a:avLst/>
              </a:prstTxWarp>
            </a:bodyPr>
            <a:lstStyle/>
            <a:p>
              <a:pPr algn="ctr" defTabSz="913639">
                <a:defRPr/>
              </a:pPr>
              <a:endParaRPr lang="en-US" sz="1598">
                <a:gradFill>
                  <a:gsLst>
                    <a:gs pos="0">
                      <a:srgbClr val="FFFFFF"/>
                    </a:gs>
                    <a:gs pos="100000">
                      <a:srgbClr val="FFFFFF"/>
                    </a:gs>
                  </a:gsLst>
                  <a:lin ang="5400000" scaled="0"/>
                </a:gradFill>
              </a:endParaRPr>
            </a:p>
          </p:txBody>
        </p:sp>
      </p:grpSp>
      <p:grpSp>
        <p:nvGrpSpPr>
          <p:cNvPr id="17" name="Group 16"/>
          <p:cNvGrpSpPr/>
          <p:nvPr/>
        </p:nvGrpSpPr>
        <p:grpSpPr>
          <a:xfrm>
            <a:off x="4427356" y="3160783"/>
            <a:ext cx="3700730" cy="1678041"/>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7764" tIns="44784" rIns="89570" bIns="44784" numCol="1" anchor="ctr" anchorCtr="0" compatLnSpc="1">
              <a:prstTxWarp prst="textNoShape">
                <a:avLst/>
              </a:prstTxWarp>
            </a:bodyPr>
            <a:lstStyle/>
            <a:p>
              <a:pPr defTabSz="913643">
                <a:lnSpc>
                  <a:spcPct val="90000"/>
                </a:lnSpc>
                <a:spcBef>
                  <a:spcPts val="586"/>
                </a:spcBef>
                <a:spcAft>
                  <a:spcPts val="586"/>
                </a:spcAft>
                <a:defRPr/>
              </a:pPr>
              <a:r>
                <a:rPr lang="en-US" sz="3996" b="1" dirty="0">
                  <a:gradFill>
                    <a:gsLst>
                      <a:gs pos="0">
                        <a:srgbClr val="FFFFFF"/>
                      </a:gs>
                      <a:gs pos="100000">
                        <a:srgbClr val="FFFFFF"/>
                      </a:gs>
                    </a:gsLst>
                    <a:lin ang="5400000" scaled="0"/>
                  </a:gradFill>
                  <a:latin typeface="Segoe UI Light"/>
                </a:rPr>
                <a:t>Channel 9 </a:t>
              </a:r>
              <a:br>
                <a:rPr lang="en-US" sz="3996" b="1" dirty="0">
                  <a:gradFill>
                    <a:gsLst>
                      <a:gs pos="0">
                        <a:srgbClr val="FFFFFF"/>
                      </a:gs>
                      <a:gs pos="100000">
                        <a:srgbClr val="FFFFFF"/>
                      </a:gs>
                    </a:gsLst>
                    <a:lin ang="5400000" scaled="0"/>
                  </a:gradFill>
                  <a:latin typeface="Segoe UI Light"/>
                </a:rPr>
              </a:br>
              <a:r>
                <a:rPr lang="en-US" sz="3996" b="1" dirty="0">
                  <a:gradFill>
                    <a:gsLst>
                      <a:gs pos="0">
                        <a:srgbClr val="FFFFFF"/>
                      </a:gs>
                      <a:gs pos="100000">
                        <a:srgbClr val="FFFFFF"/>
                      </a:gs>
                    </a:gsLst>
                    <a:lin ang="5400000" scaled="0"/>
                  </a:gradFill>
                  <a:latin typeface="Segoe UI Light"/>
                </a:rPr>
                <a:t>Dev Show</a:t>
              </a:r>
            </a:p>
            <a:p>
              <a:pPr defTabSz="913643">
                <a:lnSpc>
                  <a:spcPct val="90000"/>
                </a:lnSpc>
                <a:spcBef>
                  <a:spcPts val="586"/>
                </a:spcBef>
                <a:spcAft>
                  <a:spcPts val="586"/>
                </a:spcAft>
                <a:defRPr/>
              </a:pPr>
              <a:r>
                <a:rPr lang="en-US" sz="1398" dirty="0">
                  <a:solidFill>
                    <a:srgbClr val="FFFFFF"/>
                  </a:solidFill>
                  <a:hlinkClick r:id="rId9"/>
                </a:rPr>
                <a:t>http://aka.ms/O365DevShow</a:t>
              </a:r>
              <a:r>
                <a:rPr lang="en-US" sz="1398" dirty="0">
                  <a:solidFill>
                    <a:srgbClr val="FFFFFF"/>
                  </a:solidFill>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sp>
        <p:nvSpPr>
          <p:cNvPr id="561" name="Rectangle 560"/>
          <p:cNvSpPr/>
          <p:nvPr/>
        </p:nvSpPr>
        <p:spPr bwMode="auto">
          <a:xfrm>
            <a:off x="-16899" y="-3133"/>
            <a:ext cx="12471905" cy="121952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70" tIns="89570" rIns="33594" bIns="33594" numCol="1" spcCol="0" rtlCol="0" fromWordArt="0" anchor="b" anchorCtr="0" forceAA="0" compatLnSpc="1">
            <a:prstTxWarp prst="textNoShape">
              <a:avLst/>
            </a:prstTxWarp>
            <a:noAutofit/>
          </a:bodyPr>
          <a:lstStyle/>
          <a:p>
            <a:pPr algn="ctr" defTabSz="913314">
              <a:defRPr/>
            </a:pPr>
            <a:endParaRPr lang="en-US" sz="782" dirty="0">
              <a:gradFill>
                <a:gsLst>
                  <a:gs pos="0">
                    <a:srgbClr val="FFFFFF"/>
                  </a:gs>
                  <a:gs pos="100000">
                    <a:srgbClr val="FFFFFF"/>
                  </a:gs>
                </a:gsLst>
                <a:lin ang="5400000" scaled="0"/>
              </a:gradFill>
              <a:ea typeface="Segoe UI" pitchFamily="34" charset="0"/>
              <a:cs typeface="Segoe UI" pitchFamily="34" charset="0"/>
            </a:endParaRPr>
          </a:p>
        </p:txBody>
      </p:sp>
      <p:sp>
        <p:nvSpPr>
          <p:cNvPr id="562" name="Rectangle 561"/>
          <p:cNvSpPr/>
          <p:nvPr/>
        </p:nvSpPr>
        <p:spPr bwMode="auto">
          <a:xfrm>
            <a:off x="-16899" y="6512388"/>
            <a:ext cx="12471905" cy="55976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70" tIns="89570" rIns="33594" bIns="33594" numCol="1" spcCol="0" rtlCol="0" fromWordArt="0" anchor="b" anchorCtr="0" forceAA="0" compatLnSpc="1">
            <a:prstTxWarp prst="textNoShape">
              <a:avLst/>
            </a:prstTxWarp>
            <a:noAutofit/>
          </a:bodyPr>
          <a:lstStyle/>
          <a:p>
            <a:pPr algn="ctr" defTabSz="913314">
              <a:defRPr/>
            </a:pPr>
            <a:endParaRPr lang="en-US" sz="782" dirty="0">
              <a:gradFill>
                <a:gsLst>
                  <a:gs pos="0">
                    <a:srgbClr val="FFFFFF"/>
                  </a:gs>
                  <a:gs pos="100000">
                    <a:srgbClr val="FFFFFF"/>
                  </a:gs>
                </a:gsLst>
                <a:lin ang="5400000" scaled="0"/>
              </a:gradFill>
              <a:ea typeface="Segoe UI" pitchFamily="34" charset="0"/>
              <a:cs typeface="Segoe UI" pitchFamily="34" charset="0"/>
            </a:endParaRPr>
          </a:p>
        </p:txBody>
      </p:sp>
      <p:sp>
        <p:nvSpPr>
          <p:cNvPr id="564" name="Rectangle 563"/>
          <p:cNvSpPr/>
          <p:nvPr/>
        </p:nvSpPr>
        <p:spPr bwMode="auto">
          <a:xfrm>
            <a:off x="11971387" y="994422"/>
            <a:ext cx="483619" cy="585138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70" tIns="89570" rIns="33594" bIns="33594" numCol="1" spcCol="0" rtlCol="0" fromWordArt="0" anchor="b" anchorCtr="0" forceAA="0" compatLnSpc="1">
            <a:prstTxWarp prst="textNoShape">
              <a:avLst/>
            </a:prstTxWarp>
            <a:noAutofit/>
          </a:bodyPr>
          <a:lstStyle/>
          <a:p>
            <a:pPr algn="ctr" defTabSz="913314">
              <a:defRPr/>
            </a:pPr>
            <a:endParaRPr lang="en-US" sz="782"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idx="4294967295"/>
          </p:nvPr>
        </p:nvSpPr>
        <p:spPr/>
        <p:txBody>
          <a:bodyPr/>
          <a:lstStyle/>
          <a:p>
            <a:r>
              <a:rPr lang="en-US"/>
              <a:t>Engage</a:t>
            </a:r>
            <a:endParaRPr lang="en-US" dirty="0"/>
          </a:p>
        </p:txBody>
      </p:sp>
      <p:sp>
        <p:nvSpPr>
          <p:cNvPr id="233" name="Rectangle 232"/>
          <p:cNvSpPr/>
          <p:nvPr/>
        </p:nvSpPr>
        <p:spPr bwMode="auto">
          <a:xfrm>
            <a:off x="-16897" y="994422"/>
            <a:ext cx="483619" cy="585138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70" tIns="89570" rIns="33594" bIns="33594" numCol="1" spcCol="0" rtlCol="0" fromWordArt="0" anchor="b" anchorCtr="0" forceAA="0" compatLnSpc="1">
            <a:prstTxWarp prst="textNoShape">
              <a:avLst/>
            </a:prstTxWarp>
            <a:noAutofit/>
          </a:bodyPr>
          <a:lstStyle/>
          <a:p>
            <a:pPr algn="ctr" defTabSz="913314">
              <a:defRPr/>
            </a:pPr>
            <a:endParaRPr lang="en-US" sz="782"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6275928" y="4915463"/>
            <a:ext cx="3779385" cy="1597211"/>
            <a:chOff x="6275951" y="4916033"/>
            <a:chExt cx="3780906" cy="1597853"/>
          </a:xfrm>
        </p:grpSpPr>
        <p:sp>
          <p:nvSpPr>
            <p:cNvPr id="229"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570" tIns="44784" rIns="89570" bIns="44784" numCol="1" anchor="t" anchorCtr="0" compatLnSpc="1">
              <a:prstTxWarp prst="textNoShape">
                <a:avLst/>
              </a:prstTxWarp>
            </a:bodyPr>
            <a:lstStyle/>
            <a:p>
              <a:pPr defTabSz="913643">
                <a:defRPr/>
              </a:pPr>
              <a:r>
                <a:rPr lang="en-US" sz="3196" b="1" dirty="0">
                  <a:gradFill>
                    <a:gsLst>
                      <a:gs pos="0">
                        <a:srgbClr val="505050"/>
                      </a:gs>
                      <a:gs pos="100000">
                        <a:srgbClr val="505050"/>
                      </a:gs>
                    </a:gsLst>
                    <a:lin ang="5400000" scaled="0"/>
                  </a:gradFill>
                  <a:latin typeface="Segoe UI Light"/>
                </a:rPr>
                <a:t>Snack Demos</a:t>
              </a:r>
            </a:p>
            <a:p>
              <a:pPr defTabSz="913643">
                <a:defRPr/>
              </a:pPr>
              <a:endParaRPr lang="en-US" sz="3196" b="1" dirty="0">
                <a:gradFill>
                  <a:gsLst>
                    <a:gs pos="0">
                      <a:srgbClr val="505050"/>
                    </a:gs>
                    <a:gs pos="100000">
                      <a:srgbClr val="505050"/>
                    </a:gs>
                  </a:gsLst>
                  <a:lin ang="5400000" scaled="0"/>
                </a:gradFill>
                <a:latin typeface="Segoe UI Light"/>
              </a:endParaRPr>
            </a:p>
            <a:p>
              <a:pPr defTabSz="913643">
                <a:defRPr/>
              </a:pPr>
              <a:endParaRPr lang="en-US" sz="1598" u="sng" dirty="0">
                <a:gradFill>
                  <a:gsLst>
                    <a:gs pos="0">
                      <a:srgbClr val="505050"/>
                    </a:gs>
                    <a:gs pos="100000">
                      <a:srgbClr val="505050"/>
                    </a:gs>
                  </a:gsLst>
                  <a:lin ang="5400000" scaled="0"/>
                </a:gradFill>
              </a:endParaRPr>
            </a:p>
            <a:p>
              <a:pPr defTabSz="913643">
                <a:defRPr/>
              </a:pPr>
              <a:r>
                <a:rPr lang="en-US" sz="1598" u="sng" dirty="0">
                  <a:gradFill>
                    <a:gsLst>
                      <a:gs pos="0">
                        <a:srgbClr val="505050"/>
                      </a:gs>
                      <a:gs pos="100000">
                        <a:srgbClr val="505050"/>
                      </a:gs>
                    </a:gsLst>
                    <a:lin ang="5400000" scaled="0"/>
                  </a:gradFill>
                </a:rPr>
                <a:t>http://aka.ms/o365DevSnackDemos </a:t>
              </a:r>
            </a:p>
          </p:txBody>
        </p:sp>
        <p:pic>
          <p:nvPicPr>
            <p:cNvPr id="4" name="Picture 3"/>
            <p:cNvPicPr>
              <a:picLocks noChangeAspect="1"/>
            </p:cNvPicPr>
            <p:nvPr/>
          </p:nvPicPr>
          <p:blipFill rotWithShape="1">
            <a:blip r:embed="rId11">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11" name="Footer Placeholder 5"/>
          <p:cNvSpPr txBox="1">
            <a:spLocks/>
          </p:cNvSpPr>
          <p:nvPr/>
        </p:nvSpPr>
        <p:spPr>
          <a:xfrm>
            <a:off x="7964488" y="295272"/>
            <a:ext cx="4306105" cy="371475"/>
          </a:xfrm>
          <a:prstGeom prst="rect">
            <a:avLst/>
          </a:prstGeom>
        </p:spPr>
        <p:txBody>
          <a:bodyPr vert="horz" lIns="91440" tIns="45720" rIns="182880" bIns="45720" rtlCol="0" anchor="ctr"/>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pPr>
            <a:r>
              <a:rPr lang="en-US" sz="1400" b="1" dirty="0">
                <a:solidFill>
                  <a:schemeClr val="accent4"/>
                </a:solidFill>
              </a:rPr>
              <a:t>4 </a:t>
            </a:r>
            <a:r>
              <a:rPr lang="en-US" sz="1400" dirty="0">
                <a:gradFill>
                  <a:gsLst>
                    <a:gs pos="8367">
                      <a:srgbClr val="000000"/>
                    </a:gs>
                    <a:gs pos="31000">
                      <a:srgbClr val="000000"/>
                    </a:gs>
                  </a:gsLst>
                  <a:lin ang="5400000" scaled="0"/>
                </a:gradFill>
              </a:rPr>
              <a:t>Resources</a:t>
            </a:r>
          </a:p>
        </p:txBody>
      </p:sp>
    </p:spTree>
    <p:extLst>
      <p:ext uri="{BB962C8B-B14F-4D97-AF65-F5344CB8AC3E}">
        <p14:creationId xmlns:p14="http://schemas.microsoft.com/office/powerpoint/2010/main" val="131016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750" fill="hold"/>
                                        <p:tgtEl>
                                          <p:spTgt spid="5"/>
                                        </p:tgtEl>
                                        <p:attrNameLst>
                                          <p:attrName>ppt_x</p:attrName>
                                        </p:attrNameLst>
                                      </p:cBhvr>
                                      <p:tavLst>
                                        <p:tav tm="0">
                                          <p:val>
                                            <p:strVal val="#ppt_x"/>
                                          </p:val>
                                        </p:tav>
                                        <p:tav tm="100000">
                                          <p:val>
                                            <p:strVal val="#ppt_x"/>
                                          </p:val>
                                        </p:tav>
                                      </p:tavLst>
                                    </p:anim>
                                    <p:anim calcmode="lin" valueType="num">
                                      <p:cBhvr additive="base">
                                        <p:cTn id="32" dur="75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68032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377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endParaRPr lang="en-US" dirty="0"/>
          </a:p>
        </p:txBody>
      </p:sp>
      <p:sp>
        <p:nvSpPr>
          <p:cNvPr id="2" name="Text Placeholder 1"/>
          <p:cNvSpPr>
            <a:spLocks noGrp="1"/>
          </p:cNvSpPr>
          <p:nvPr>
            <p:ph type="body" sz="quarter" idx="10"/>
          </p:nvPr>
        </p:nvSpPr>
        <p:spPr>
          <a:xfrm>
            <a:off x="909555" y="1309326"/>
            <a:ext cx="8030395" cy="4037585"/>
          </a:xfrm>
        </p:spPr>
        <p:txBody>
          <a:bodyPr/>
          <a:lstStyle/>
          <a:p>
            <a:pPr>
              <a:spcBef>
                <a:spcPts val="2447"/>
              </a:spcBef>
            </a:pPr>
            <a:r>
              <a:rPr lang="en-US" sz="3672">
                <a:gradFill>
                  <a:gsLst>
                    <a:gs pos="100000">
                      <a:schemeClr val="tx1"/>
                    </a:gs>
                    <a:gs pos="0">
                      <a:schemeClr val="tx1"/>
                    </a:gs>
                  </a:gsLst>
                  <a:lin ang="5400000" scaled="0"/>
                </a:gradFill>
              </a:rPr>
              <a:t>Intro</a:t>
            </a:r>
          </a:p>
          <a:p>
            <a:pPr>
              <a:spcBef>
                <a:spcPts val="2447"/>
              </a:spcBef>
            </a:pPr>
            <a:r>
              <a:rPr lang="en-US" sz="3672">
                <a:gradFill>
                  <a:gsLst>
                    <a:gs pos="100000">
                      <a:schemeClr val="tx1"/>
                    </a:gs>
                    <a:gs pos="0">
                      <a:schemeClr val="tx1"/>
                    </a:gs>
                  </a:gsLst>
                  <a:lin ang="5400000" scaled="0"/>
                </a:gradFill>
              </a:rPr>
              <a:t>Extend with add-ins</a:t>
            </a:r>
          </a:p>
          <a:p>
            <a:pPr>
              <a:spcBef>
                <a:spcPts val="2447"/>
              </a:spcBef>
            </a:pPr>
            <a:r>
              <a:rPr lang="en-US" sz="3672">
                <a:gradFill>
                  <a:gsLst>
                    <a:gs pos="100000">
                      <a:schemeClr val="tx1"/>
                    </a:gs>
                    <a:gs pos="0">
                      <a:schemeClr val="tx1"/>
                    </a:gs>
                  </a:gsLst>
                  <a:lin ang="5400000" scaled="0"/>
                </a:gradFill>
              </a:rPr>
              <a:t>Connect with Microsoft Graph APIs</a:t>
            </a:r>
          </a:p>
          <a:p>
            <a:pPr>
              <a:spcBef>
                <a:spcPts val="2447"/>
              </a:spcBef>
            </a:pPr>
            <a:r>
              <a:rPr lang="en-US" sz="3672">
                <a:gradFill>
                  <a:gsLst>
                    <a:gs pos="100000">
                      <a:schemeClr val="tx1"/>
                    </a:gs>
                    <a:gs pos="0">
                      <a:schemeClr val="tx1"/>
                    </a:gs>
                  </a:gsLst>
                  <a:lin ang="5400000" scaled="0"/>
                </a:gradFill>
              </a:rPr>
              <a:t>Distribution</a:t>
            </a:r>
          </a:p>
          <a:p>
            <a:pPr>
              <a:spcBef>
                <a:spcPts val="2447"/>
              </a:spcBef>
            </a:pPr>
            <a:r>
              <a:rPr lang="en-US" sz="3672">
                <a:gradFill>
                  <a:gsLst>
                    <a:gs pos="100000">
                      <a:schemeClr val="tx1"/>
                    </a:gs>
                    <a:gs pos="0">
                      <a:schemeClr val="tx1"/>
                    </a:gs>
                  </a:gsLst>
                  <a:lin ang="5400000" scaled="0"/>
                </a:gradFill>
              </a:rPr>
              <a:t>Resources</a:t>
            </a:r>
            <a:endParaRPr lang="en-US" sz="3672" dirty="0">
              <a:gradFill>
                <a:gsLst>
                  <a:gs pos="100000">
                    <a:schemeClr val="tx1"/>
                  </a:gs>
                  <a:gs pos="0">
                    <a:schemeClr val="tx1"/>
                  </a:gs>
                </a:gsLst>
                <a:lin ang="5400000" scaled="0"/>
              </a:gradFill>
            </a:endParaRPr>
          </a:p>
        </p:txBody>
      </p:sp>
      <p:grpSp>
        <p:nvGrpSpPr>
          <p:cNvPr id="6" name="Group 5"/>
          <p:cNvGrpSpPr/>
          <p:nvPr/>
        </p:nvGrpSpPr>
        <p:grpSpPr>
          <a:xfrm>
            <a:off x="445648" y="1436115"/>
            <a:ext cx="371444" cy="37144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 name="Right Arrow 7"/>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9" name="Group 8"/>
          <p:cNvGrpSpPr/>
          <p:nvPr/>
        </p:nvGrpSpPr>
        <p:grpSpPr>
          <a:xfrm>
            <a:off x="445648" y="2256404"/>
            <a:ext cx="371444" cy="371444"/>
            <a:chOff x="457580" y="2341896"/>
            <a:chExt cx="364194" cy="364194"/>
          </a:xfrm>
        </p:grpSpPr>
        <p:sp>
          <p:nvSpPr>
            <p:cNvPr id="10" name="Oval 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1" name="Right Arrow 10"/>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2" name="Group 11"/>
          <p:cNvGrpSpPr/>
          <p:nvPr/>
        </p:nvGrpSpPr>
        <p:grpSpPr>
          <a:xfrm>
            <a:off x="445648" y="3076693"/>
            <a:ext cx="371444" cy="371444"/>
            <a:chOff x="457580" y="2341896"/>
            <a:chExt cx="364194" cy="364194"/>
          </a:xfrm>
        </p:grpSpPr>
        <p:sp>
          <p:nvSpPr>
            <p:cNvPr id="13" name="Oval 12"/>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4" name="Right Arrow 13"/>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5" name="Group 14"/>
          <p:cNvGrpSpPr/>
          <p:nvPr/>
        </p:nvGrpSpPr>
        <p:grpSpPr>
          <a:xfrm>
            <a:off x="445648" y="3896982"/>
            <a:ext cx="371444" cy="371444"/>
            <a:chOff x="457580" y="2341896"/>
            <a:chExt cx="364194" cy="364194"/>
          </a:xfrm>
        </p:grpSpPr>
        <p:sp>
          <p:nvSpPr>
            <p:cNvPr id="16" name="Oval 15"/>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7" name="Right Arrow 16"/>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8" name="Group 17"/>
          <p:cNvGrpSpPr/>
          <p:nvPr/>
        </p:nvGrpSpPr>
        <p:grpSpPr>
          <a:xfrm>
            <a:off x="445648" y="4717271"/>
            <a:ext cx="371444" cy="371444"/>
            <a:chOff x="457580" y="2341896"/>
            <a:chExt cx="364194" cy="364194"/>
          </a:xfrm>
        </p:grpSpPr>
        <p:sp>
          <p:nvSpPr>
            <p:cNvPr id="19" name="Oval 18"/>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0" name="Right Arrow 19"/>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85568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73963" y="1560816"/>
            <a:ext cx="6560605" cy="3387163"/>
          </a:xfrm>
        </p:spPr>
        <p:txBody>
          <a:bodyPr/>
          <a:lstStyle/>
          <a:p>
            <a:pPr marL="181338" indent="-181338">
              <a:spcBef>
                <a:spcPts val="1020"/>
              </a:spcBef>
            </a:pPr>
            <a:r>
              <a:rPr lang="en-US" dirty="0"/>
              <a:t>"The most strategic developer surface area for us is Office 365.“ </a:t>
            </a:r>
            <a:br>
              <a:rPr lang="en-US" dirty="0"/>
            </a:br>
            <a:br>
              <a:rPr lang="en-US" dirty="0"/>
            </a:br>
            <a:r>
              <a:rPr lang="en-US" sz="3198" dirty="0"/>
              <a:t>—Satya Nadella</a:t>
            </a:r>
            <a:endParaRPr lang="en-US" dirty="0"/>
          </a:p>
        </p:txBody>
      </p:sp>
      <p:pic>
        <p:nvPicPr>
          <p:cNvPr id="1028" name="Picture 4" descr="http://www.microsoft.com/global/en-us/news/PublishingImages/exec/Nadella2_pri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6079" y="601567"/>
            <a:ext cx="4261365" cy="6392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74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42" presetClass="path" presetSubtype="0" decel="100000" fill="hold" grpId="1" nodeType="withEffect">
                                  <p:stCondLst>
                                    <p:cond delay="0"/>
                                  </p:stCondLst>
                                  <p:childTnLst>
                                    <p:animMotion origin="layout" path="M 3.84996E-6 2.22222E-6 L -0.04377 -0.00023 " pathEditMode="relative" rAng="0" ptsTypes="AA">
                                      <p:cBhvr>
                                        <p:cTn id="9" dur="1000" spd="-100000" fill="hold"/>
                                        <p:tgtEl>
                                          <p:spTgt spid="2"/>
                                        </p:tgtEl>
                                        <p:attrNameLst>
                                          <p:attrName>ppt_x</p:attrName>
                                          <p:attrName>ppt_y</p:attrName>
                                        </p:attrNameLst>
                                      </p:cBhvr>
                                      <p:rCtr x="-218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 name="Freeform 29"/>
          <p:cNvSpPr>
            <a:spLocks/>
          </p:cNvSpPr>
          <p:nvPr/>
        </p:nvSpPr>
        <p:spPr bwMode="auto">
          <a:xfrm>
            <a:off x="1300644" y="1377215"/>
            <a:ext cx="929328" cy="377690"/>
          </a:xfrm>
          <a:custGeom>
            <a:avLst/>
            <a:gdLst>
              <a:gd name="T0" fmla="*/ 349 w 391"/>
              <a:gd name="T1" fmla="*/ 75 h 159"/>
              <a:gd name="T2" fmla="*/ 342 w 391"/>
              <a:gd name="T3" fmla="*/ 75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2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5"/>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7" y="100"/>
                  <a:pt x="59" y="107"/>
                </a:cubicBezTo>
                <a:cubicBezTo>
                  <a:pt x="53" y="99"/>
                  <a:pt x="43" y="94"/>
                  <a:pt x="32" y="94"/>
                </a:cubicBezTo>
                <a:cubicBezTo>
                  <a:pt x="15" y="94"/>
                  <a:pt x="0" y="108"/>
                  <a:pt x="0" y="126"/>
                </a:cubicBezTo>
                <a:cubicBezTo>
                  <a:pt x="0" y="144"/>
                  <a:pt x="15" y="159"/>
                  <a:pt x="32" y="159"/>
                </a:cubicBezTo>
                <a:cubicBezTo>
                  <a:pt x="42" y="159"/>
                  <a:pt x="42" y="159"/>
                  <a:pt x="42"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7"/>
                  <a:pt x="391" y="139"/>
                  <a:pt x="391" y="117"/>
                </a:cubicBezTo>
                <a:cubicBezTo>
                  <a:pt x="391" y="94"/>
                  <a:pt x="372" y="75"/>
                  <a:pt x="349"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pic>
        <p:nvPicPr>
          <p:cNvPr id="949" name="Picture 948"/>
          <p:cNvPicPr>
            <a:picLocks noChangeAspect="1"/>
          </p:cNvPicPr>
          <p:nvPr/>
        </p:nvPicPr>
        <p:blipFill>
          <a:blip r:embed="rId3"/>
          <a:stretch>
            <a:fillRect/>
          </a:stretch>
        </p:blipFill>
        <p:spPr>
          <a:xfrm>
            <a:off x="9275815" y="3032527"/>
            <a:ext cx="573437" cy="2035143"/>
          </a:xfrm>
          <a:prstGeom prst="rect">
            <a:avLst/>
          </a:prstGeom>
        </p:spPr>
      </p:pic>
      <p:pic>
        <p:nvPicPr>
          <p:cNvPr id="950" name="Picture 949"/>
          <p:cNvPicPr>
            <a:picLocks noChangeAspect="1"/>
          </p:cNvPicPr>
          <p:nvPr/>
        </p:nvPicPr>
        <p:blipFill>
          <a:blip r:embed="rId4"/>
          <a:stretch>
            <a:fillRect/>
          </a:stretch>
        </p:blipFill>
        <p:spPr>
          <a:xfrm>
            <a:off x="9960617" y="3819600"/>
            <a:ext cx="416023" cy="1248071"/>
          </a:xfrm>
          <a:prstGeom prst="rect">
            <a:avLst/>
          </a:prstGeom>
        </p:spPr>
      </p:pic>
      <p:pic>
        <p:nvPicPr>
          <p:cNvPr id="905" name="Picture 904"/>
          <p:cNvPicPr>
            <a:picLocks noChangeAspect="1"/>
          </p:cNvPicPr>
          <p:nvPr/>
        </p:nvPicPr>
        <p:blipFill>
          <a:blip r:embed="rId5"/>
          <a:stretch>
            <a:fillRect/>
          </a:stretch>
        </p:blipFill>
        <p:spPr>
          <a:xfrm>
            <a:off x="1140017" y="3451923"/>
            <a:ext cx="909508" cy="1626087"/>
          </a:xfrm>
          <a:prstGeom prst="rect">
            <a:avLst/>
          </a:prstGeom>
        </p:spPr>
      </p:pic>
      <p:sp>
        <p:nvSpPr>
          <p:cNvPr id="1020" name="Freeform 28"/>
          <p:cNvSpPr>
            <a:spLocks/>
          </p:cNvSpPr>
          <p:nvPr/>
        </p:nvSpPr>
        <p:spPr bwMode="auto">
          <a:xfrm>
            <a:off x="10841361" y="2463928"/>
            <a:ext cx="1394964" cy="565487"/>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2" name="Freeform 30"/>
          <p:cNvSpPr>
            <a:spLocks/>
          </p:cNvSpPr>
          <p:nvPr/>
        </p:nvSpPr>
        <p:spPr bwMode="auto">
          <a:xfrm>
            <a:off x="6388311" y="3027566"/>
            <a:ext cx="596369" cy="335861"/>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3" name="Rectangle 31"/>
          <p:cNvSpPr>
            <a:spLocks noChangeArrowheads="1"/>
          </p:cNvSpPr>
          <p:nvPr/>
        </p:nvSpPr>
        <p:spPr bwMode="auto">
          <a:xfrm>
            <a:off x="4572293" y="3453852"/>
            <a:ext cx="793366" cy="158350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 name="Rectangle 32"/>
          <p:cNvSpPr>
            <a:spLocks noChangeArrowheads="1"/>
          </p:cNvSpPr>
          <p:nvPr/>
        </p:nvSpPr>
        <p:spPr bwMode="auto">
          <a:xfrm>
            <a:off x="5195574" y="3565806"/>
            <a:ext cx="63513"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 name="Rectangle 33"/>
          <p:cNvSpPr>
            <a:spLocks noChangeArrowheads="1"/>
          </p:cNvSpPr>
          <p:nvPr/>
        </p:nvSpPr>
        <p:spPr bwMode="auto">
          <a:xfrm>
            <a:off x="5022260" y="3565806"/>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6" name="Rectangle 34"/>
          <p:cNvSpPr>
            <a:spLocks noChangeArrowheads="1"/>
          </p:cNvSpPr>
          <p:nvPr/>
        </p:nvSpPr>
        <p:spPr bwMode="auto">
          <a:xfrm>
            <a:off x="4850025" y="3565806"/>
            <a:ext cx="65665"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 name="Rectangle 35"/>
          <p:cNvSpPr>
            <a:spLocks noChangeArrowheads="1"/>
          </p:cNvSpPr>
          <p:nvPr/>
        </p:nvSpPr>
        <p:spPr bwMode="auto">
          <a:xfrm>
            <a:off x="4678862" y="3565806"/>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7" name="Rectangle 36"/>
          <p:cNvSpPr>
            <a:spLocks noChangeArrowheads="1"/>
          </p:cNvSpPr>
          <p:nvPr/>
        </p:nvSpPr>
        <p:spPr bwMode="auto">
          <a:xfrm>
            <a:off x="5195574" y="3739119"/>
            <a:ext cx="63513"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8" name="Rectangle 37"/>
          <p:cNvSpPr>
            <a:spLocks noChangeArrowheads="1"/>
          </p:cNvSpPr>
          <p:nvPr/>
        </p:nvSpPr>
        <p:spPr bwMode="auto">
          <a:xfrm>
            <a:off x="5022260" y="3739119"/>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 name="Rectangle 38"/>
          <p:cNvSpPr>
            <a:spLocks noChangeArrowheads="1"/>
          </p:cNvSpPr>
          <p:nvPr/>
        </p:nvSpPr>
        <p:spPr bwMode="auto">
          <a:xfrm>
            <a:off x="4850025" y="3739119"/>
            <a:ext cx="65665"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 name="Rectangle 39"/>
          <p:cNvSpPr>
            <a:spLocks noChangeArrowheads="1"/>
          </p:cNvSpPr>
          <p:nvPr/>
        </p:nvSpPr>
        <p:spPr bwMode="auto">
          <a:xfrm>
            <a:off x="4678862" y="3739119"/>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 name="Rectangle 40"/>
          <p:cNvSpPr>
            <a:spLocks noChangeArrowheads="1"/>
          </p:cNvSpPr>
          <p:nvPr/>
        </p:nvSpPr>
        <p:spPr bwMode="auto">
          <a:xfrm>
            <a:off x="5195574" y="3912432"/>
            <a:ext cx="63513"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 name="Rectangle 41"/>
          <p:cNvSpPr>
            <a:spLocks noChangeArrowheads="1"/>
          </p:cNvSpPr>
          <p:nvPr/>
        </p:nvSpPr>
        <p:spPr bwMode="auto">
          <a:xfrm>
            <a:off x="5022260" y="3912432"/>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 name="Rectangle 42"/>
          <p:cNvSpPr>
            <a:spLocks noChangeArrowheads="1"/>
          </p:cNvSpPr>
          <p:nvPr/>
        </p:nvSpPr>
        <p:spPr bwMode="auto">
          <a:xfrm>
            <a:off x="4850025" y="3912432"/>
            <a:ext cx="65665"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 name="Rectangle 43"/>
          <p:cNvSpPr>
            <a:spLocks noChangeArrowheads="1"/>
          </p:cNvSpPr>
          <p:nvPr/>
        </p:nvSpPr>
        <p:spPr bwMode="auto">
          <a:xfrm>
            <a:off x="4678862" y="3912432"/>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 name="Rectangle 44"/>
          <p:cNvSpPr>
            <a:spLocks noChangeArrowheads="1"/>
          </p:cNvSpPr>
          <p:nvPr/>
        </p:nvSpPr>
        <p:spPr bwMode="auto">
          <a:xfrm>
            <a:off x="5195574" y="4085745"/>
            <a:ext cx="63513"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6" name="Rectangle 45"/>
          <p:cNvSpPr>
            <a:spLocks noChangeArrowheads="1"/>
          </p:cNvSpPr>
          <p:nvPr/>
        </p:nvSpPr>
        <p:spPr bwMode="auto">
          <a:xfrm>
            <a:off x="5022260" y="4085745"/>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 name="Rectangle 46"/>
          <p:cNvSpPr>
            <a:spLocks noChangeArrowheads="1"/>
          </p:cNvSpPr>
          <p:nvPr/>
        </p:nvSpPr>
        <p:spPr bwMode="auto">
          <a:xfrm>
            <a:off x="4850025" y="4085745"/>
            <a:ext cx="65665"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 name="Rectangle 47"/>
          <p:cNvSpPr>
            <a:spLocks noChangeArrowheads="1"/>
          </p:cNvSpPr>
          <p:nvPr/>
        </p:nvSpPr>
        <p:spPr bwMode="auto">
          <a:xfrm>
            <a:off x="4678862" y="4085745"/>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9" name="Rectangle 48"/>
          <p:cNvSpPr>
            <a:spLocks noChangeArrowheads="1"/>
          </p:cNvSpPr>
          <p:nvPr/>
        </p:nvSpPr>
        <p:spPr bwMode="auto">
          <a:xfrm>
            <a:off x="5195574" y="4259058"/>
            <a:ext cx="63513" cy="1151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0" name="Rectangle 49"/>
          <p:cNvSpPr>
            <a:spLocks noChangeArrowheads="1"/>
          </p:cNvSpPr>
          <p:nvPr/>
        </p:nvSpPr>
        <p:spPr bwMode="auto">
          <a:xfrm>
            <a:off x="5022260" y="4259058"/>
            <a:ext cx="64589" cy="1151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1" name="Rectangle 50"/>
          <p:cNvSpPr>
            <a:spLocks noChangeArrowheads="1"/>
          </p:cNvSpPr>
          <p:nvPr/>
        </p:nvSpPr>
        <p:spPr bwMode="auto">
          <a:xfrm>
            <a:off x="4850025" y="4259058"/>
            <a:ext cx="65665" cy="1151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2" name="Rectangle 51"/>
          <p:cNvSpPr>
            <a:spLocks noChangeArrowheads="1"/>
          </p:cNvSpPr>
          <p:nvPr/>
        </p:nvSpPr>
        <p:spPr bwMode="auto">
          <a:xfrm>
            <a:off x="4678862" y="4259058"/>
            <a:ext cx="64589" cy="1151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3" name="Rectangle 52"/>
          <p:cNvSpPr>
            <a:spLocks noChangeArrowheads="1"/>
          </p:cNvSpPr>
          <p:nvPr/>
        </p:nvSpPr>
        <p:spPr bwMode="auto">
          <a:xfrm>
            <a:off x="5195574" y="4430218"/>
            <a:ext cx="63513"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4" name="Rectangle 53"/>
          <p:cNvSpPr>
            <a:spLocks noChangeArrowheads="1"/>
          </p:cNvSpPr>
          <p:nvPr/>
        </p:nvSpPr>
        <p:spPr bwMode="auto">
          <a:xfrm>
            <a:off x="5022260" y="4430218"/>
            <a:ext cx="64589"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5" name="Rectangle 54"/>
          <p:cNvSpPr>
            <a:spLocks noChangeArrowheads="1"/>
          </p:cNvSpPr>
          <p:nvPr/>
        </p:nvSpPr>
        <p:spPr bwMode="auto">
          <a:xfrm>
            <a:off x="4850025" y="4430218"/>
            <a:ext cx="65665"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6" name="Rectangle 55"/>
          <p:cNvSpPr>
            <a:spLocks noChangeArrowheads="1"/>
          </p:cNvSpPr>
          <p:nvPr/>
        </p:nvSpPr>
        <p:spPr bwMode="auto">
          <a:xfrm>
            <a:off x="4678862" y="4430218"/>
            <a:ext cx="64589"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7" name="Rectangle 56"/>
          <p:cNvSpPr>
            <a:spLocks noChangeArrowheads="1"/>
          </p:cNvSpPr>
          <p:nvPr/>
        </p:nvSpPr>
        <p:spPr bwMode="auto">
          <a:xfrm>
            <a:off x="5195574" y="4603531"/>
            <a:ext cx="63513"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8" name="Rectangle 57"/>
          <p:cNvSpPr>
            <a:spLocks noChangeArrowheads="1"/>
          </p:cNvSpPr>
          <p:nvPr/>
        </p:nvSpPr>
        <p:spPr bwMode="auto">
          <a:xfrm>
            <a:off x="5022260" y="4603531"/>
            <a:ext cx="64589"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9" name="Rectangle 58"/>
          <p:cNvSpPr>
            <a:spLocks noChangeArrowheads="1"/>
          </p:cNvSpPr>
          <p:nvPr/>
        </p:nvSpPr>
        <p:spPr bwMode="auto">
          <a:xfrm>
            <a:off x="4850025" y="4603531"/>
            <a:ext cx="65665"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0" name="Rectangle 59"/>
          <p:cNvSpPr>
            <a:spLocks noChangeArrowheads="1"/>
          </p:cNvSpPr>
          <p:nvPr/>
        </p:nvSpPr>
        <p:spPr bwMode="auto">
          <a:xfrm>
            <a:off x="4678862" y="4603531"/>
            <a:ext cx="64589"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1" name="Rectangle 60"/>
          <p:cNvSpPr>
            <a:spLocks noChangeArrowheads="1"/>
          </p:cNvSpPr>
          <p:nvPr/>
        </p:nvSpPr>
        <p:spPr bwMode="auto">
          <a:xfrm>
            <a:off x="5195574" y="4776844"/>
            <a:ext cx="63513"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2" name="Rectangle 61"/>
          <p:cNvSpPr>
            <a:spLocks noChangeArrowheads="1"/>
          </p:cNvSpPr>
          <p:nvPr/>
        </p:nvSpPr>
        <p:spPr bwMode="auto">
          <a:xfrm>
            <a:off x="5022260" y="4776844"/>
            <a:ext cx="64589"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3" name="Rectangle 62"/>
          <p:cNvSpPr>
            <a:spLocks noChangeArrowheads="1"/>
          </p:cNvSpPr>
          <p:nvPr/>
        </p:nvSpPr>
        <p:spPr bwMode="auto">
          <a:xfrm>
            <a:off x="4850025" y="4776844"/>
            <a:ext cx="65665"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4" name="Rectangle 63"/>
          <p:cNvSpPr>
            <a:spLocks noChangeArrowheads="1"/>
          </p:cNvSpPr>
          <p:nvPr/>
        </p:nvSpPr>
        <p:spPr bwMode="auto">
          <a:xfrm>
            <a:off x="4678862" y="4776844"/>
            <a:ext cx="64589"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6" name="Rectangle 65"/>
          <p:cNvSpPr>
            <a:spLocks noChangeArrowheads="1"/>
          </p:cNvSpPr>
          <p:nvPr/>
        </p:nvSpPr>
        <p:spPr bwMode="auto">
          <a:xfrm>
            <a:off x="4245042" y="3798325"/>
            <a:ext cx="460734" cy="1239027"/>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7" name="Rectangle 66"/>
          <p:cNvSpPr>
            <a:spLocks noChangeArrowheads="1"/>
          </p:cNvSpPr>
          <p:nvPr/>
        </p:nvSpPr>
        <p:spPr bwMode="auto">
          <a:xfrm>
            <a:off x="3138423" y="3803707"/>
            <a:ext cx="777217" cy="62112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8" name="Freeform 67"/>
          <p:cNvSpPr>
            <a:spLocks/>
          </p:cNvSpPr>
          <p:nvPr/>
        </p:nvSpPr>
        <p:spPr bwMode="auto">
          <a:xfrm>
            <a:off x="3585162" y="2668022"/>
            <a:ext cx="659881" cy="2369331"/>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9" name="Freeform 68"/>
          <p:cNvSpPr>
            <a:spLocks/>
          </p:cNvSpPr>
          <p:nvPr/>
        </p:nvSpPr>
        <p:spPr bwMode="auto">
          <a:xfrm>
            <a:off x="3138421" y="3811245"/>
            <a:ext cx="446738" cy="122610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0" name="Rectangle 69"/>
          <p:cNvSpPr>
            <a:spLocks noChangeArrowheads="1"/>
          </p:cNvSpPr>
          <p:nvPr/>
        </p:nvSpPr>
        <p:spPr bwMode="auto">
          <a:xfrm>
            <a:off x="3668050" y="2798279"/>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1" name="Rectangle 70"/>
          <p:cNvSpPr>
            <a:spLocks noChangeArrowheads="1"/>
          </p:cNvSpPr>
          <p:nvPr/>
        </p:nvSpPr>
        <p:spPr bwMode="auto">
          <a:xfrm>
            <a:off x="3811220" y="2798279"/>
            <a:ext cx="64589"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2" name="Rectangle 71"/>
          <p:cNvSpPr>
            <a:spLocks noChangeArrowheads="1"/>
          </p:cNvSpPr>
          <p:nvPr/>
        </p:nvSpPr>
        <p:spPr bwMode="auto">
          <a:xfrm>
            <a:off x="3952239" y="2798279"/>
            <a:ext cx="66741"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3" name="Rectangle 72"/>
          <p:cNvSpPr>
            <a:spLocks noChangeArrowheads="1"/>
          </p:cNvSpPr>
          <p:nvPr/>
        </p:nvSpPr>
        <p:spPr bwMode="auto">
          <a:xfrm>
            <a:off x="4096488" y="2798279"/>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4" name="Rectangle 73"/>
          <p:cNvSpPr>
            <a:spLocks noChangeArrowheads="1"/>
          </p:cNvSpPr>
          <p:nvPr/>
        </p:nvSpPr>
        <p:spPr bwMode="auto">
          <a:xfrm>
            <a:off x="3668050" y="2985586"/>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5" name="Rectangle 74"/>
          <p:cNvSpPr>
            <a:spLocks noChangeArrowheads="1"/>
          </p:cNvSpPr>
          <p:nvPr/>
        </p:nvSpPr>
        <p:spPr bwMode="auto">
          <a:xfrm>
            <a:off x="3811220" y="2985586"/>
            <a:ext cx="64589"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6" name="Rectangle 75"/>
          <p:cNvSpPr>
            <a:spLocks noChangeArrowheads="1"/>
          </p:cNvSpPr>
          <p:nvPr/>
        </p:nvSpPr>
        <p:spPr bwMode="auto">
          <a:xfrm>
            <a:off x="3952239" y="2985586"/>
            <a:ext cx="66741"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7" name="Rectangle 76"/>
          <p:cNvSpPr>
            <a:spLocks noChangeArrowheads="1"/>
          </p:cNvSpPr>
          <p:nvPr/>
        </p:nvSpPr>
        <p:spPr bwMode="auto">
          <a:xfrm>
            <a:off x="4096488" y="2985586"/>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8" name="Rectangle 77"/>
          <p:cNvSpPr>
            <a:spLocks noChangeArrowheads="1"/>
          </p:cNvSpPr>
          <p:nvPr/>
        </p:nvSpPr>
        <p:spPr bwMode="auto">
          <a:xfrm>
            <a:off x="3668050" y="3171817"/>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9" name="Rectangle 78"/>
          <p:cNvSpPr>
            <a:spLocks noChangeArrowheads="1"/>
          </p:cNvSpPr>
          <p:nvPr/>
        </p:nvSpPr>
        <p:spPr bwMode="auto">
          <a:xfrm>
            <a:off x="3811220" y="3171817"/>
            <a:ext cx="64589"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0" name="Rectangle 79"/>
          <p:cNvSpPr>
            <a:spLocks noChangeArrowheads="1"/>
          </p:cNvSpPr>
          <p:nvPr/>
        </p:nvSpPr>
        <p:spPr bwMode="auto">
          <a:xfrm>
            <a:off x="3952239" y="3171817"/>
            <a:ext cx="66741"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1" name="Rectangle 80"/>
          <p:cNvSpPr>
            <a:spLocks noChangeArrowheads="1"/>
          </p:cNvSpPr>
          <p:nvPr/>
        </p:nvSpPr>
        <p:spPr bwMode="auto">
          <a:xfrm>
            <a:off x="4096488" y="3171817"/>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2" name="Rectangle 81"/>
          <p:cNvSpPr>
            <a:spLocks noChangeArrowheads="1"/>
          </p:cNvSpPr>
          <p:nvPr/>
        </p:nvSpPr>
        <p:spPr bwMode="auto">
          <a:xfrm>
            <a:off x="3668050" y="3358048"/>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3" name="Rectangle 82"/>
          <p:cNvSpPr>
            <a:spLocks noChangeArrowheads="1"/>
          </p:cNvSpPr>
          <p:nvPr/>
        </p:nvSpPr>
        <p:spPr bwMode="auto">
          <a:xfrm>
            <a:off x="3811220" y="3358048"/>
            <a:ext cx="64589"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4" name="Rectangle 83"/>
          <p:cNvSpPr>
            <a:spLocks noChangeArrowheads="1"/>
          </p:cNvSpPr>
          <p:nvPr/>
        </p:nvSpPr>
        <p:spPr bwMode="auto">
          <a:xfrm>
            <a:off x="3952239" y="3358048"/>
            <a:ext cx="66741"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5" name="Rectangle 84"/>
          <p:cNvSpPr>
            <a:spLocks noChangeArrowheads="1"/>
          </p:cNvSpPr>
          <p:nvPr/>
        </p:nvSpPr>
        <p:spPr bwMode="auto">
          <a:xfrm>
            <a:off x="4096488" y="3358048"/>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6" name="Rectangle 85"/>
          <p:cNvSpPr>
            <a:spLocks noChangeArrowheads="1"/>
          </p:cNvSpPr>
          <p:nvPr/>
        </p:nvSpPr>
        <p:spPr bwMode="auto">
          <a:xfrm>
            <a:off x="3668050" y="3545356"/>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7" name="Rectangle 86"/>
          <p:cNvSpPr>
            <a:spLocks noChangeArrowheads="1"/>
          </p:cNvSpPr>
          <p:nvPr/>
        </p:nvSpPr>
        <p:spPr bwMode="auto">
          <a:xfrm>
            <a:off x="3811220" y="3545356"/>
            <a:ext cx="64589"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8" name="Rectangle 87"/>
          <p:cNvSpPr>
            <a:spLocks noChangeArrowheads="1"/>
          </p:cNvSpPr>
          <p:nvPr/>
        </p:nvSpPr>
        <p:spPr bwMode="auto">
          <a:xfrm>
            <a:off x="3952239" y="3545356"/>
            <a:ext cx="66741"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9" name="Rectangle 88"/>
          <p:cNvSpPr>
            <a:spLocks noChangeArrowheads="1"/>
          </p:cNvSpPr>
          <p:nvPr/>
        </p:nvSpPr>
        <p:spPr bwMode="auto">
          <a:xfrm>
            <a:off x="4096488" y="3545356"/>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0" name="Rectangle 89"/>
          <p:cNvSpPr>
            <a:spLocks noChangeArrowheads="1"/>
          </p:cNvSpPr>
          <p:nvPr/>
        </p:nvSpPr>
        <p:spPr bwMode="auto">
          <a:xfrm>
            <a:off x="3668050" y="3729431"/>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1" name="Rectangle 90"/>
          <p:cNvSpPr>
            <a:spLocks noChangeArrowheads="1"/>
          </p:cNvSpPr>
          <p:nvPr/>
        </p:nvSpPr>
        <p:spPr bwMode="auto">
          <a:xfrm>
            <a:off x="3811220" y="3729431"/>
            <a:ext cx="64589"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2" name="Rectangle 91"/>
          <p:cNvSpPr>
            <a:spLocks noChangeArrowheads="1"/>
          </p:cNvSpPr>
          <p:nvPr/>
        </p:nvSpPr>
        <p:spPr bwMode="auto">
          <a:xfrm>
            <a:off x="3952239" y="3729431"/>
            <a:ext cx="66741"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3" name="Rectangle 92"/>
          <p:cNvSpPr>
            <a:spLocks noChangeArrowheads="1"/>
          </p:cNvSpPr>
          <p:nvPr/>
        </p:nvSpPr>
        <p:spPr bwMode="auto">
          <a:xfrm>
            <a:off x="4096488" y="3729431"/>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6" name="Rectangle 93"/>
          <p:cNvSpPr>
            <a:spLocks noChangeArrowheads="1"/>
          </p:cNvSpPr>
          <p:nvPr/>
        </p:nvSpPr>
        <p:spPr bwMode="auto">
          <a:xfrm>
            <a:off x="3668050" y="3915661"/>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7" name="Rectangle 94"/>
          <p:cNvSpPr>
            <a:spLocks noChangeArrowheads="1"/>
          </p:cNvSpPr>
          <p:nvPr/>
        </p:nvSpPr>
        <p:spPr bwMode="auto">
          <a:xfrm>
            <a:off x="3811220" y="3915661"/>
            <a:ext cx="64589"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8" name="Rectangle 95"/>
          <p:cNvSpPr>
            <a:spLocks noChangeArrowheads="1"/>
          </p:cNvSpPr>
          <p:nvPr/>
        </p:nvSpPr>
        <p:spPr bwMode="auto">
          <a:xfrm>
            <a:off x="3952239" y="3915661"/>
            <a:ext cx="66741"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7" name="Rectangle 96"/>
          <p:cNvSpPr>
            <a:spLocks noChangeArrowheads="1"/>
          </p:cNvSpPr>
          <p:nvPr/>
        </p:nvSpPr>
        <p:spPr bwMode="auto">
          <a:xfrm>
            <a:off x="4096488" y="3915661"/>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8" name="Rectangle 97"/>
          <p:cNvSpPr>
            <a:spLocks noChangeArrowheads="1"/>
          </p:cNvSpPr>
          <p:nvPr/>
        </p:nvSpPr>
        <p:spPr bwMode="auto">
          <a:xfrm>
            <a:off x="3668050" y="4278434"/>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9" name="Rectangle 98"/>
          <p:cNvSpPr>
            <a:spLocks noChangeArrowheads="1"/>
          </p:cNvSpPr>
          <p:nvPr/>
        </p:nvSpPr>
        <p:spPr bwMode="auto">
          <a:xfrm>
            <a:off x="3811220" y="4278434"/>
            <a:ext cx="64589"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0" name="Rectangle 99"/>
          <p:cNvSpPr>
            <a:spLocks noChangeArrowheads="1"/>
          </p:cNvSpPr>
          <p:nvPr/>
        </p:nvSpPr>
        <p:spPr bwMode="auto">
          <a:xfrm>
            <a:off x="3952239" y="4278434"/>
            <a:ext cx="66741"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1" name="Rectangle 100"/>
          <p:cNvSpPr>
            <a:spLocks noChangeArrowheads="1"/>
          </p:cNvSpPr>
          <p:nvPr/>
        </p:nvSpPr>
        <p:spPr bwMode="auto">
          <a:xfrm>
            <a:off x="4096488" y="4278434"/>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2" name="Rectangle 101"/>
          <p:cNvSpPr>
            <a:spLocks noChangeArrowheads="1"/>
          </p:cNvSpPr>
          <p:nvPr/>
        </p:nvSpPr>
        <p:spPr bwMode="auto">
          <a:xfrm>
            <a:off x="3668050" y="4088975"/>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3" name="Rectangle 102"/>
          <p:cNvSpPr>
            <a:spLocks noChangeArrowheads="1"/>
          </p:cNvSpPr>
          <p:nvPr/>
        </p:nvSpPr>
        <p:spPr bwMode="auto">
          <a:xfrm>
            <a:off x="3811220" y="4088975"/>
            <a:ext cx="64589"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4" name="Rectangle 103"/>
          <p:cNvSpPr>
            <a:spLocks noChangeArrowheads="1"/>
          </p:cNvSpPr>
          <p:nvPr/>
        </p:nvSpPr>
        <p:spPr bwMode="auto">
          <a:xfrm>
            <a:off x="3952239" y="4088975"/>
            <a:ext cx="66741"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5" name="Rectangle 104"/>
          <p:cNvSpPr>
            <a:spLocks noChangeArrowheads="1"/>
          </p:cNvSpPr>
          <p:nvPr/>
        </p:nvSpPr>
        <p:spPr bwMode="auto">
          <a:xfrm>
            <a:off x="4096488" y="4088975"/>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6" name="Rectangle 105"/>
          <p:cNvSpPr>
            <a:spLocks noChangeArrowheads="1"/>
          </p:cNvSpPr>
          <p:nvPr/>
        </p:nvSpPr>
        <p:spPr bwMode="auto">
          <a:xfrm>
            <a:off x="3668050" y="4470051"/>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7" name="Rectangle 106"/>
          <p:cNvSpPr>
            <a:spLocks noChangeArrowheads="1"/>
          </p:cNvSpPr>
          <p:nvPr/>
        </p:nvSpPr>
        <p:spPr bwMode="auto">
          <a:xfrm>
            <a:off x="3811220" y="4470051"/>
            <a:ext cx="64589"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25" name="Rectangle 107"/>
          <p:cNvSpPr>
            <a:spLocks noChangeArrowheads="1"/>
          </p:cNvSpPr>
          <p:nvPr/>
        </p:nvSpPr>
        <p:spPr bwMode="auto">
          <a:xfrm>
            <a:off x="3952239" y="4470051"/>
            <a:ext cx="66741"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26" name="Rectangle 108"/>
          <p:cNvSpPr>
            <a:spLocks noChangeArrowheads="1"/>
          </p:cNvSpPr>
          <p:nvPr/>
        </p:nvSpPr>
        <p:spPr bwMode="auto">
          <a:xfrm>
            <a:off x="4096488" y="4470051"/>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27" name="Rectangle 109"/>
          <p:cNvSpPr>
            <a:spLocks noChangeArrowheads="1"/>
          </p:cNvSpPr>
          <p:nvPr/>
        </p:nvSpPr>
        <p:spPr bwMode="auto">
          <a:xfrm>
            <a:off x="3668050" y="4659510"/>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28" name="Rectangle 110"/>
          <p:cNvSpPr>
            <a:spLocks noChangeArrowheads="1"/>
          </p:cNvSpPr>
          <p:nvPr/>
        </p:nvSpPr>
        <p:spPr bwMode="auto">
          <a:xfrm>
            <a:off x="3811220" y="4659510"/>
            <a:ext cx="64589"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29" name="Rectangle 111"/>
          <p:cNvSpPr>
            <a:spLocks noChangeArrowheads="1"/>
          </p:cNvSpPr>
          <p:nvPr/>
        </p:nvSpPr>
        <p:spPr bwMode="auto">
          <a:xfrm>
            <a:off x="3952239" y="4659510"/>
            <a:ext cx="66741"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0" name="Rectangle 112"/>
          <p:cNvSpPr>
            <a:spLocks noChangeArrowheads="1"/>
          </p:cNvSpPr>
          <p:nvPr/>
        </p:nvSpPr>
        <p:spPr bwMode="auto">
          <a:xfrm>
            <a:off x="4096488" y="4659510"/>
            <a:ext cx="63513" cy="1227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1" name="Rectangle 113"/>
          <p:cNvSpPr>
            <a:spLocks noChangeArrowheads="1"/>
          </p:cNvSpPr>
          <p:nvPr/>
        </p:nvSpPr>
        <p:spPr bwMode="auto">
          <a:xfrm>
            <a:off x="3668050" y="4848970"/>
            <a:ext cx="63513" cy="12487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2" name="Rectangle 114"/>
          <p:cNvSpPr>
            <a:spLocks noChangeArrowheads="1"/>
          </p:cNvSpPr>
          <p:nvPr/>
        </p:nvSpPr>
        <p:spPr bwMode="auto">
          <a:xfrm>
            <a:off x="3811220" y="4848970"/>
            <a:ext cx="64589" cy="12487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3" name="Rectangle 115"/>
          <p:cNvSpPr>
            <a:spLocks noChangeArrowheads="1"/>
          </p:cNvSpPr>
          <p:nvPr/>
        </p:nvSpPr>
        <p:spPr bwMode="auto">
          <a:xfrm>
            <a:off x="3952239" y="4848970"/>
            <a:ext cx="66741" cy="12487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4" name="Rectangle 116"/>
          <p:cNvSpPr>
            <a:spLocks noChangeArrowheads="1"/>
          </p:cNvSpPr>
          <p:nvPr/>
        </p:nvSpPr>
        <p:spPr bwMode="auto">
          <a:xfrm>
            <a:off x="4096488" y="4848970"/>
            <a:ext cx="63513" cy="12487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5" name="Rectangle 117"/>
          <p:cNvSpPr>
            <a:spLocks noChangeArrowheads="1"/>
          </p:cNvSpPr>
          <p:nvPr/>
        </p:nvSpPr>
        <p:spPr bwMode="auto">
          <a:xfrm>
            <a:off x="3183635" y="3915661"/>
            <a:ext cx="65665"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6" name="Rectangle 118"/>
          <p:cNvSpPr>
            <a:spLocks noChangeArrowheads="1"/>
          </p:cNvSpPr>
          <p:nvPr/>
        </p:nvSpPr>
        <p:spPr bwMode="auto">
          <a:xfrm>
            <a:off x="3326806" y="3915661"/>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7" name="Rectangle 119"/>
          <p:cNvSpPr>
            <a:spLocks noChangeArrowheads="1"/>
          </p:cNvSpPr>
          <p:nvPr/>
        </p:nvSpPr>
        <p:spPr bwMode="auto">
          <a:xfrm>
            <a:off x="3467824" y="3915661"/>
            <a:ext cx="66741"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9" name="Rectangle 120"/>
          <p:cNvSpPr>
            <a:spLocks noChangeArrowheads="1"/>
          </p:cNvSpPr>
          <p:nvPr/>
        </p:nvSpPr>
        <p:spPr bwMode="auto">
          <a:xfrm>
            <a:off x="3183635" y="4101894"/>
            <a:ext cx="65665" cy="1259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1" name="Rectangle 121"/>
          <p:cNvSpPr>
            <a:spLocks noChangeArrowheads="1"/>
          </p:cNvSpPr>
          <p:nvPr/>
        </p:nvSpPr>
        <p:spPr bwMode="auto">
          <a:xfrm>
            <a:off x="3326806" y="4101894"/>
            <a:ext cx="63513" cy="1259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2" name="Rectangle 122"/>
          <p:cNvSpPr>
            <a:spLocks noChangeArrowheads="1"/>
          </p:cNvSpPr>
          <p:nvPr/>
        </p:nvSpPr>
        <p:spPr bwMode="auto">
          <a:xfrm>
            <a:off x="3467824" y="4101894"/>
            <a:ext cx="66741" cy="12594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3" name="Rectangle 123"/>
          <p:cNvSpPr>
            <a:spLocks noChangeArrowheads="1"/>
          </p:cNvSpPr>
          <p:nvPr/>
        </p:nvSpPr>
        <p:spPr bwMode="auto">
          <a:xfrm>
            <a:off x="3183635" y="4275207"/>
            <a:ext cx="65665" cy="1259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4" name="Rectangle 124"/>
          <p:cNvSpPr>
            <a:spLocks noChangeArrowheads="1"/>
          </p:cNvSpPr>
          <p:nvPr/>
        </p:nvSpPr>
        <p:spPr bwMode="auto">
          <a:xfrm>
            <a:off x="3326806" y="4275207"/>
            <a:ext cx="63513" cy="12594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5" name="Rectangle 125"/>
          <p:cNvSpPr>
            <a:spLocks noChangeArrowheads="1"/>
          </p:cNvSpPr>
          <p:nvPr/>
        </p:nvSpPr>
        <p:spPr bwMode="auto">
          <a:xfrm>
            <a:off x="3467824" y="4275207"/>
            <a:ext cx="66741" cy="12594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6" name="Rectangle 126"/>
          <p:cNvSpPr>
            <a:spLocks noChangeArrowheads="1"/>
          </p:cNvSpPr>
          <p:nvPr/>
        </p:nvSpPr>
        <p:spPr bwMode="auto">
          <a:xfrm>
            <a:off x="3183635" y="4448521"/>
            <a:ext cx="65665"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7" name="Rectangle 127"/>
          <p:cNvSpPr>
            <a:spLocks noChangeArrowheads="1"/>
          </p:cNvSpPr>
          <p:nvPr/>
        </p:nvSpPr>
        <p:spPr bwMode="auto">
          <a:xfrm>
            <a:off x="3326806" y="4448521"/>
            <a:ext cx="63513"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8" name="Rectangle 128"/>
          <p:cNvSpPr>
            <a:spLocks noChangeArrowheads="1"/>
          </p:cNvSpPr>
          <p:nvPr/>
        </p:nvSpPr>
        <p:spPr bwMode="auto">
          <a:xfrm>
            <a:off x="3467824" y="4448521"/>
            <a:ext cx="66741"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9" name="Rectangle 129"/>
          <p:cNvSpPr>
            <a:spLocks noChangeArrowheads="1"/>
          </p:cNvSpPr>
          <p:nvPr/>
        </p:nvSpPr>
        <p:spPr bwMode="auto">
          <a:xfrm>
            <a:off x="3183635" y="4621834"/>
            <a:ext cx="65665"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50" name="Rectangle 130"/>
          <p:cNvSpPr>
            <a:spLocks noChangeArrowheads="1"/>
          </p:cNvSpPr>
          <p:nvPr/>
        </p:nvSpPr>
        <p:spPr bwMode="auto">
          <a:xfrm>
            <a:off x="3326806" y="4621834"/>
            <a:ext cx="63513"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51" name="Rectangle 131"/>
          <p:cNvSpPr>
            <a:spLocks noChangeArrowheads="1"/>
          </p:cNvSpPr>
          <p:nvPr/>
        </p:nvSpPr>
        <p:spPr bwMode="auto">
          <a:xfrm>
            <a:off x="3467824" y="4621834"/>
            <a:ext cx="66741"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52" name="Rectangle 132"/>
          <p:cNvSpPr>
            <a:spLocks noChangeArrowheads="1"/>
          </p:cNvSpPr>
          <p:nvPr/>
        </p:nvSpPr>
        <p:spPr bwMode="auto">
          <a:xfrm>
            <a:off x="3183635" y="4795146"/>
            <a:ext cx="65665"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62" name="Rectangle 133"/>
          <p:cNvSpPr>
            <a:spLocks noChangeArrowheads="1"/>
          </p:cNvSpPr>
          <p:nvPr/>
        </p:nvSpPr>
        <p:spPr bwMode="auto">
          <a:xfrm>
            <a:off x="3326806" y="4795146"/>
            <a:ext cx="63513"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63" name="Rectangle 134"/>
          <p:cNvSpPr>
            <a:spLocks noChangeArrowheads="1"/>
          </p:cNvSpPr>
          <p:nvPr/>
        </p:nvSpPr>
        <p:spPr bwMode="auto">
          <a:xfrm>
            <a:off x="3467824" y="4795146"/>
            <a:ext cx="66741"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64" name="Rectangle 135"/>
          <p:cNvSpPr>
            <a:spLocks noChangeArrowheads="1"/>
          </p:cNvSpPr>
          <p:nvPr/>
        </p:nvSpPr>
        <p:spPr bwMode="auto">
          <a:xfrm>
            <a:off x="3952238" y="2545306"/>
            <a:ext cx="207761"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65" name="Rectangle 136"/>
          <p:cNvSpPr>
            <a:spLocks noChangeArrowheads="1"/>
          </p:cNvSpPr>
          <p:nvPr/>
        </p:nvSpPr>
        <p:spPr bwMode="auto">
          <a:xfrm>
            <a:off x="3731563" y="2467797"/>
            <a:ext cx="43059" cy="20022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nvGrpSpPr>
          <p:cNvPr id="1061" name="Group 1060"/>
          <p:cNvGrpSpPr/>
          <p:nvPr/>
        </p:nvGrpSpPr>
        <p:grpSpPr>
          <a:xfrm>
            <a:off x="403089" y="3029719"/>
            <a:ext cx="640505" cy="2036698"/>
            <a:chOff x="1689485" y="-2496074"/>
            <a:chExt cx="640854" cy="2037807"/>
          </a:xfrm>
        </p:grpSpPr>
        <p:sp>
          <p:nvSpPr>
            <p:cNvPr id="331" name="Rectangle 138"/>
            <p:cNvSpPr>
              <a:spLocks noChangeArrowheads="1"/>
            </p:cNvSpPr>
            <p:nvPr/>
          </p:nvSpPr>
          <p:spPr bwMode="auto">
            <a:xfrm>
              <a:off x="1689485" y="-1636576"/>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9"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70"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0"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2"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3"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6"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7"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0"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2"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3"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6"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8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8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23"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42"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66"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67"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72"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73"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3"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4"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5"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6"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7"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8"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9"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0"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1"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2"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3"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4"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5"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6"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7"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8"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9"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0"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1"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2"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3"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4"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5"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1062" name="Group 1061"/>
          <p:cNvGrpSpPr/>
          <p:nvPr/>
        </p:nvGrpSpPr>
        <p:grpSpPr>
          <a:xfrm>
            <a:off x="1850496" y="3199586"/>
            <a:ext cx="486568" cy="1865538"/>
            <a:chOff x="2603243" y="-2324821"/>
            <a:chExt cx="486833" cy="1866554"/>
          </a:xfrm>
        </p:grpSpPr>
        <p:sp>
          <p:nvSpPr>
            <p:cNvPr id="330"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6"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7"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8"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9"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60"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sp>
        <p:nvSpPr>
          <p:cNvPr id="861" name="Rectangle 187"/>
          <p:cNvSpPr>
            <a:spLocks noChangeArrowheads="1"/>
          </p:cNvSpPr>
          <p:nvPr/>
        </p:nvSpPr>
        <p:spPr bwMode="auto">
          <a:xfrm>
            <a:off x="4245042" y="3859685"/>
            <a:ext cx="460734" cy="9903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62" name="Rectangle 188"/>
          <p:cNvSpPr>
            <a:spLocks noChangeArrowheads="1"/>
          </p:cNvSpPr>
          <p:nvPr/>
        </p:nvSpPr>
        <p:spPr bwMode="auto">
          <a:xfrm>
            <a:off x="4245042" y="4032998"/>
            <a:ext cx="460734" cy="979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63" name="Rectangle 189"/>
          <p:cNvSpPr>
            <a:spLocks noChangeArrowheads="1"/>
          </p:cNvSpPr>
          <p:nvPr/>
        </p:nvSpPr>
        <p:spPr bwMode="auto">
          <a:xfrm>
            <a:off x="4245042" y="4206312"/>
            <a:ext cx="460734" cy="979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4" name="Rectangle 190"/>
          <p:cNvSpPr>
            <a:spLocks noChangeArrowheads="1"/>
          </p:cNvSpPr>
          <p:nvPr/>
        </p:nvSpPr>
        <p:spPr bwMode="auto">
          <a:xfrm>
            <a:off x="4245042" y="4379624"/>
            <a:ext cx="460734" cy="9580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5" name="Rectangle 191"/>
          <p:cNvSpPr>
            <a:spLocks noChangeArrowheads="1"/>
          </p:cNvSpPr>
          <p:nvPr/>
        </p:nvSpPr>
        <p:spPr bwMode="auto">
          <a:xfrm>
            <a:off x="4245042" y="4552939"/>
            <a:ext cx="460734" cy="9580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6" name="Rectangle 192"/>
          <p:cNvSpPr>
            <a:spLocks noChangeArrowheads="1"/>
          </p:cNvSpPr>
          <p:nvPr/>
        </p:nvSpPr>
        <p:spPr bwMode="auto">
          <a:xfrm>
            <a:off x="4245042" y="4726251"/>
            <a:ext cx="460734" cy="9580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7" name="Rectangle 193"/>
          <p:cNvSpPr>
            <a:spLocks noChangeArrowheads="1"/>
          </p:cNvSpPr>
          <p:nvPr/>
        </p:nvSpPr>
        <p:spPr bwMode="auto">
          <a:xfrm>
            <a:off x="4245042" y="4896333"/>
            <a:ext cx="460734" cy="9903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nvGrpSpPr>
          <p:cNvPr id="1063" name="Group 1062"/>
          <p:cNvGrpSpPr/>
          <p:nvPr/>
        </p:nvGrpSpPr>
        <p:grpSpPr>
          <a:xfrm>
            <a:off x="10203716" y="1928480"/>
            <a:ext cx="758917" cy="3146549"/>
            <a:chOff x="9240116" y="-3616221"/>
            <a:chExt cx="759331" cy="3148261"/>
          </a:xfrm>
        </p:grpSpPr>
        <p:sp>
          <p:nvSpPr>
            <p:cNvPr id="1028"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9"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0"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1"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1064" name="Group 1063"/>
          <p:cNvGrpSpPr/>
          <p:nvPr/>
        </p:nvGrpSpPr>
        <p:grpSpPr>
          <a:xfrm>
            <a:off x="8615909" y="2168698"/>
            <a:ext cx="762147" cy="2868818"/>
            <a:chOff x="8238446" y="-3338339"/>
            <a:chExt cx="762562" cy="2870379"/>
          </a:xfrm>
        </p:grpSpPr>
        <p:sp>
          <p:nvSpPr>
            <p:cNvPr id="1032"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3"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4"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5"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6"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7"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8"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9"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0"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sp>
        <p:nvSpPr>
          <p:cNvPr id="1041" name="Rectangle 207"/>
          <p:cNvSpPr>
            <a:spLocks noChangeArrowheads="1"/>
          </p:cNvSpPr>
          <p:nvPr/>
        </p:nvSpPr>
        <p:spPr bwMode="auto">
          <a:xfrm>
            <a:off x="6361401" y="4285970"/>
            <a:ext cx="929001" cy="741695"/>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2" name="Freeform 208"/>
          <p:cNvSpPr>
            <a:spLocks/>
          </p:cNvSpPr>
          <p:nvPr/>
        </p:nvSpPr>
        <p:spPr bwMode="auto">
          <a:xfrm>
            <a:off x="6896411" y="2931761"/>
            <a:ext cx="787981" cy="2095904"/>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3" name="Freeform 209"/>
          <p:cNvSpPr>
            <a:spLocks/>
          </p:cNvSpPr>
          <p:nvPr/>
        </p:nvSpPr>
        <p:spPr bwMode="auto">
          <a:xfrm>
            <a:off x="6361401" y="4296736"/>
            <a:ext cx="535010" cy="730930"/>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4" name="Rectangle 210"/>
          <p:cNvSpPr>
            <a:spLocks noChangeArrowheads="1"/>
          </p:cNvSpPr>
          <p:nvPr/>
        </p:nvSpPr>
        <p:spPr bwMode="auto">
          <a:xfrm>
            <a:off x="6995445" y="3086773"/>
            <a:ext cx="76430" cy="1485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5" name="Rectangle 211"/>
          <p:cNvSpPr>
            <a:spLocks noChangeArrowheads="1"/>
          </p:cNvSpPr>
          <p:nvPr/>
        </p:nvSpPr>
        <p:spPr bwMode="auto">
          <a:xfrm>
            <a:off x="7165530" y="3086773"/>
            <a:ext cx="77507" cy="14855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6" name="Rectangle 212"/>
          <p:cNvSpPr>
            <a:spLocks noChangeArrowheads="1"/>
          </p:cNvSpPr>
          <p:nvPr/>
        </p:nvSpPr>
        <p:spPr bwMode="auto">
          <a:xfrm>
            <a:off x="7335613" y="3086773"/>
            <a:ext cx="77507" cy="14855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7" name="Rectangle 213"/>
          <p:cNvSpPr>
            <a:spLocks noChangeArrowheads="1"/>
          </p:cNvSpPr>
          <p:nvPr/>
        </p:nvSpPr>
        <p:spPr bwMode="auto">
          <a:xfrm>
            <a:off x="7506774" y="3086773"/>
            <a:ext cx="76430" cy="1485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8" name="Rectangle 214"/>
          <p:cNvSpPr>
            <a:spLocks noChangeArrowheads="1"/>
          </p:cNvSpPr>
          <p:nvPr/>
        </p:nvSpPr>
        <p:spPr bwMode="auto">
          <a:xfrm>
            <a:off x="6995445" y="3310682"/>
            <a:ext cx="76430"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9" name="Rectangle 215"/>
          <p:cNvSpPr>
            <a:spLocks noChangeArrowheads="1"/>
          </p:cNvSpPr>
          <p:nvPr/>
        </p:nvSpPr>
        <p:spPr bwMode="auto">
          <a:xfrm>
            <a:off x="7165530" y="3310682"/>
            <a:ext cx="77507"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0" name="Rectangle 216"/>
          <p:cNvSpPr>
            <a:spLocks noChangeArrowheads="1"/>
          </p:cNvSpPr>
          <p:nvPr/>
        </p:nvSpPr>
        <p:spPr bwMode="auto">
          <a:xfrm>
            <a:off x="7335613" y="3310682"/>
            <a:ext cx="77507" cy="1464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1" name="Rectangle 217"/>
          <p:cNvSpPr>
            <a:spLocks noChangeArrowheads="1"/>
          </p:cNvSpPr>
          <p:nvPr/>
        </p:nvSpPr>
        <p:spPr bwMode="auto">
          <a:xfrm>
            <a:off x="7506774" y="3310682"/>
            <a:ext cx="76430"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2" name="Rectangle 218"/>
          <p:cNvSpPr>
            <a:spLocks noChangeArrowheads="1"/>
          </p:cNvSpPr>
          <p:nvPr/>
        </p:nvSpPr>
        <p:spPr bwMode="auto">
          <a:xfrm>
            <a:off x="6995445" y="3531358"/>
            <a:ext cx="76430" cy="1464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3" name="Rectangle 219"/>
          <p:cNvSpPr>
            <a:spLocks noChangeArrowheads="1"/>
          </p:cNvSpPr>
          <p:nvPr/>
        </p:nvSpPr>
        <p:spPr bwMode="auto">
          <a:xfrm>
            <a:off x="7165530" y="3531358"/>
            <a:ext cx="77507"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4" name="Rectangle 220"/>
          <p:cNvSpPr>
            <a:spLocks noChangeArrowheads="1"/>
          </p:cNvSpPr>
          <p:nvPr/>
        </p:nvSpPr>
        <p:spPr bwMode="auto">
          <a:xfrm>
            <a:off x="7335613" y="3531358"/>
            <a:ext cx="77507"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5" name="Rectangle 221"/>
          <p:cNvSpPr>
            <a:spLocks noChangeArrowheads="1"/>
          </p:cNvSpPr>
          <p:nvPr/>
        </p:nvSpPr>
        <p:spPr bwMode="auto">
          <a:xfrm>
            <a:off x="7506774" y="3531358"/>
            <a:ext cx="76430"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6" name="Rectangle 222"/>
          <p:cNvSpPr>
            <a:spLocks noChangeArrowheads="1"/>
          </p:cNvSpPr>
          <p:nvPr/>
        </p:nvSpPr>
        <p:spPr bwMode="auto">
          <a:xfrm>
            <a:off x="6995445" y="3755267"/>
            <a:ext cx="76430" cy="1474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7" name="Rectangle 223"/>
          <p:cNvSpPr>
            <a:spLocks noChangeArrowheads="1"/>
          </p:cNvSpPr>
          <p:nvPr/>
        </p:nvSpPr>
        <p:spPr bwMode="auto">
          <a:xfrm>
            <a:off x="7165530" y="3755267"/>
            <a:ext cx="77507" cy="1474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8" name="Rectangle 224"/>
          <p:cNvSpPr>
            <a:spLocks noChangeArrowheads="1"/>
          </p:cNvSpPr>
          <p:nvPr/>
        </p:nvSpPr>
        <p:spPr bwMode="auto">
          <a:xfrm>
            <a:off x="7335613" y="3755267"/>
            <a:ext cx="77507" cy="1474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9" name="Rectangle 225"/>
          <p:cNvSpPr>
            <a:spLocks noChangeArrowheads="1"/>
          </p:cNvSpPr>
          <p:nvPr/>
        </p:nvSpPr>
        <p:spPr bwMode="auto">
          <a:xfrm>
            <a:off x="7506774" y="3755267"/>
            <a:ext cx="76430" cy="1474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60" name="Rectangle 226"/>
          <p:cNvSpPr>
            <a:spLocks noChangeArrowheads="1"/>
          </p:cNvSpPr>
          <p:nvPr/>
        </p:nvSpPr>
        <p:spPr bwMode="auto">
          <a:xfrm>
            <a:off x="6995445" y="3977021"/>
            <a:ext cx="76430"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 name="Rectangle 228"/>
          <p:cNvSpPr>
            <a:spLocks noChangeArrowheads="1"/>
          </p:cNvSpPr>
          <p:nvPr/>
        </p:nvSpPr>
        <p:spPr bwMode="auto">
          <a:xfrm>
            <a:off x="7165530" y="3977021"/>
            <a:ext cx="77507"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 name="Rectangle 229"/>
          <p:cNvSpPr>
            <a:spLocks noChangeArrowheads="1"/>
          </p:cNvSpPr>
          <p:nvPr/>
        </p:nvSpPr>
        <p:spPr bwMode="auto">
          <a:xfrm>
            <a:off x="7335613" y="3977021"/>
            <a:ext cx="77507" cy="1464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2" name="Rectangle 230"/>
          <p:cNvSpPr>
            <a:spLocks noChangeArrowheads="1"/>
          </p:cNvSpPr>
          <p:nvPr/>
        </p:nvSpPr>
        <p:spPr bwMode="auto">
          <a:xfrm>
            <a:off x="7506774" y="3977021"/>
            <a:ext cx="76430" cy="1464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3" name="Rectangle 231"/>
          <p:cNvSpPr>
            <a:spLocks noChangeArrowheads="1"/>
          </p:cNvSpPr>
          <p:nvPr/>
        </p:nvSpPr>
        <p:spPr bwMode="auto">
          <a:xfrm>
            <a:off x="6995446" y="4197699"/>
            <a:ext cx="76430" cy="149631"/>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4" name="Rectangle 232"/>
          <p:cNvSpPr>
            <a:spLocks noChangeArrowheads="1"/>
          </p:cNvSpPr>
          <p:nvPr/>
        </p:nvSpPr>
        <p:spPr bwMode="auto">
          <a:xfrm>
            <a:off x="7165530" y="4197699"/>
            <a:ext cx="77507" cy="149631"/>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5" name="Rectangle 233"/>
          <p:cNvSpPr>
            <a:spLocks noChangeArrowheads="1"/>
          </p:cNvSpPr>
          <p:nvPr/>
        </p:nvSpPr>
        <p:spPr bwMode="auto">
          <a:xfrm>
            <a:off x="7335613" y="4197699"/>
            <a:ext cx="77507" cy="1496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6" name="Rectangle 234"/>
          <p:cNvSpPr>
            <a:spLocks noChangeArrowheads="1"/>
          </p:cNvSpPr>
          <p:nvPr/>
        </p:nvSpPr>
        <p:spPr bwMode="auto">
          <a:xfrm>
            <a:off x="7506774" y="4197699"/>
            <a:ext cx="76430" cy="1496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7" name="Rectangle 235"/>
          <p:cNvSpPr>
            <a:spLocks noChangeArrowheads="1"/>
          </p:cNvSpPr>
          <p:nvPr/>
        </p:nvSpPr>
        <p:spPr bwMode="auto">
          <a:xfrm>
            <a:off x="6995446" y="4421607"/>
            <a:ext cx="76430" cy="1474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8" name="Rectangle 236"/>
          <p:cNvSpPr>
            <a:spLocks noChangeArrowheads="1"/>
          </p:cNvSpPr>
          <p:nvPr/>
        </p:nvSpPr>
        <p:spPr bwMode="auto">
          <a:xfrm>
            <a:off x="7165530" y="4421607"/>
            <a:ext cx="77507" cy="1474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9" name="Rectangle 237"/>
          <p:cNvSpPr>
            <a:spLocks noChangeArrowheads="1"/>
          </p:cNvSpPr>
          <p:nvPr/>
        </p:nvSpPr>
        <p:spPr bwMode="auto">
          <a:xfrm>
            <a:off x="7335613" y="4421607"/>
            <a:ext cx="77507" cy="1474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0" name="Rectangle 238"/>
          <p:cNvSpPr>
            <a:spLocks noChangeArrowheads="1"/>
          </p:cNvSpPr>
          <p:nvPr/>
        </p:nvSpPr>
        <p:spPr bwMode="auto">
          <a:xfrm>
            <a:off x="7506774" y="4421607"/>
            <a:ext cx="76430" cy="1474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1" name="Rectangle 239"/>
          <p:cNvSpPr>
            <a:spLocks noChangeArrowheads="1"/>
          </p:cNvSpPr>
          <p:nvPr/>
        </p:nvSpPr>
        <p:spPr bwMode="auto">
          <a:xfrm>
            <a:off x="6417377" y="4421607"/>
            <a:ext cx="77507" cy="1474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2" name="Rectangle 240"/>
          <p:cNvSpPr>
            <a:spLocks noChangeArrowheads="1"/>
          </p:cNvSpPr>
          <p:nvPr/>
        </p:nvSpPr>
        <p:spPr bwMode="auto">
          <a:xfrm>
            <a:off x="6587461" y="4421607"/>
            <a:ext cx="77507" cy="1474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3" name="Rectangle 241"/>
          <p:cNvSpPr>
            <a:spLocks noChangeArrowheads="1"/>
          </p:cNvSpPr>
          <p:nvPr/>
        </p:nvSpPr>
        <p:spPr bwMode="auto">
          <a:xfrm>
            <a:off x="6758621" y="4421607"/>
            <a:ext cx="76430" cy="1474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4" name="Rectangle 242"/>
          <p:cNvSpPr>
            <a:spLocks noChangeArrowheads="1"/>
          </p:cNvSpPr>
          <p:nvPr/>
        </p:nvSpPr>
        <p:spPr bwMode="auto">
          <a:xfrm>
            <a:off x="6417377" y="4643362"/>
            <a:ext cx="77507"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5" name="Rectangle 243"/>
          <p:cNvSpPr>
            <a:spLocks noChangeArrowheads="1"/>
          </p:cNvSpPr>
          <p:nvPr/>
        </p:nvSpPr>
        <p:spPr bwMode="auto">
          <a:xfrm>
            <a:off x="6587461" y="4643362"/>
            <a:ext cx="77507" cy="146402"/>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6" name="Rectangle 244"/>
          <p:cNvSpPr>
            <a:spLocks noChangeArrowheads="1"/>
          </p:cNvSpPr>
          <p:nvPr/>
        </p:nvSpPr>
        <p:spPr bwMode="auto">
          <a:xfrm>
            <a:off x="6758621" y="4643362"/>
            <a:ext cx="76430"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7" name="Rectangle 245"/>
          <p:cNvSpPr>
            <a:spLocks noChangeArrowheads="1"/>
          </p:cNvSpPr>
          <p:nvPr/>
        </p:nvSpPr>
        <p:spPr bwMode="auto">
          <a:xfrm>
            <a:off x="6995446" y="4643362"/>
            <a:ext cx="76430"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1" name="Rectangle 246"/>
          <p:cNvSpPr>
            <a:spLocks noChangeArrowheads="1"/>
          </p:cNvSpPr>
          <p:nvPr/>
        </p:nvSpPr>
        <p:spPr bwMode="auto">
          <a:xfrm>
            <a:off x="7165530" y="4643362"/>
            <a:ext cx="77507" cy="1464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5" name="Rectangle 247"/>
          <p:cNvSpPr>
            <a:spLocks noChangeArrowheads="1"/>
          </p:cNvSpPr>
          <p:nvPr/>
        </p:nvSpPr>
        <p:spPr bwMode="auto">
          <a:xfrm>
            <a:off x="7335613" y="4643362"/>
            <a:ext cx="77507"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6" name="Rectangle 248"/>
          <p:cNvSpPr>
            <a:spLocks noChangeArrowheads="1"/>
          </p:cNvSpPr>
          <p:nvPr/>
        </p:nvSpPr>
        <p:spPr bwMode="auto">
          <a:xfrm>
            <a:off x="7506774" y="4643362"/>
            <a:ext cx="76430" cy="1464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7" name="Rectangle 249"/>
          <p:cNvSpPr>
            <a:spLocks noChangeArrowheads="1"/>
          </p:cNvSpPr>
          <p:nvPr/>
        </p:nvSpPr>
        <p:spPr bwMode="auto">
          <a:xfrm>
            <a:off x="7335613" y="2787513"/>
            <a:ext cx="247591" cy="144249"/>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8" name="Rectangle 250"/>
          <p:cNvSpPr>
            <a:spLocks noChangeArrowheads="1"/>
          </p:cNvSpPr>
          <p:nvPr/>
        </p:nvSpPr>
        <p:spPr bwMode="auto">
          <a:xfrm>
            <a:off x="7071875" y="2694932"/>
            <a:ext cx="50595" cy="23682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pic>
        <p:nvPicPr>
          <p:cNvPr id="906" name="Picture 905"/>
          <p:cNvPicPr>
            <a:picLocks noChangeAspect="1"/>
          </p:cNvPicPr>
          <p:nvPr/>
        </p:nvPicPr>
        <p:blipFill>
          <a:blip r:embed="rId6"/>
          <a:stretch>
            <a:fillRect/>
          </a:stretch>
        </p:blipFill>
        <p:spPr>
          <a:xfrm>
            <a:off x="8121695" y="3350481"/>
            <a:ext cx="663389" cy="1784970"/>
          </a:xfrm>
          <a:prstGeom prst="rect">
            <a:avLst/>
          </a:prstGeom>
        </p:spPr>
      </p:pic>
      <p:grpSp>
        <p:nvGrpSpPr>
          <p:cNvPr id="1065" name="Group 253"/>
          <p:cNvGrpSpPr>
            <a:grpSpLocks noChangeAspect="1"/>
          </p:cNvGrpSpPr>
          <p:nvPr/>
        </p:nvGrpSpPr>
        <p:grpSpPr bwMode="auto">
          <a:xfrm>
            <a:off x="10602231" y="3681846"/>
            <a:ext cx="1307388" cy="1439079"/>
            <a:chOff x="6861" y="-1143"/>
            <a:chExt cx="824" cy="907"/>
          </a:xfrm>
        </p:grpSpPr>
        <p:sp>
          <p:nvSpPr>
            <p:cNvPr id="1066"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67"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68"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69"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0"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1"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2"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3"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4"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5"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6"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7"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8"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9"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0"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1"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2"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3"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4"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5"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6"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7"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96"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97"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98"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99"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0"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1"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2"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3"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4"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8"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9"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10"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11"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12"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13"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14"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15"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pic>
        <p:nvPicPr>
          <p:cNvPr id="948" name="Picture 947"/>
          <p:cNvPicPr>
            <a:picLocks noChangeAspect="1"/>
          </p:cNvPicPr>
          <p:nvPr/>
        </p:nvPicPr>
        <p:blipFill>
          <a:blip r:embed="rId7"/>
          <a:stretch>
            <a:fillRect/>
          </a:stretch>
        </p:blipFill>
        <p:spPr>
          <a:xfrm>
            <a:off x="5566263" y="2646491"/>
            <a:ext cx="924321" cy="2358609"/>
          </a:xfrm>
          <a:prstGeom prst="rect">
            <a:avLst/>
          </a:prstGeom>
        </p:spPr>
      </p:pic>
      <p:pic>
        <p:nvPicPr>
          <p:cNvPr id="952" name="Picture 951"/>
          <p:cNvPicPr>
            <a:picLocks noChangeAspect="1"/>
          </p:cNvPicPr>
          <p:nvPr/>
        </p:nvPicPr>
        <p:blipFill>
          <a:blip r:embed="rId8"/>
          <a:stretch>
            <a:fillRect/>
          </a:stretch>
        </p:blipFill>
        <p:spPr>
          <a:xfrm>
            <a:off x="2248172" y="3712034"/>
            <a:ext cx="1076795" cy="1304286"/>
          </a:xfrm>
          <a:prstGeom prst="rect">
            <a:avLst/>
          </a:prstGeom>
        </p:spPr>
      </p:pic>
      <p:sp>
        <p:nvSpPr>
          <p:cNvPr id="1009" name="Chord 1008"/>
          <p:cNvSpPr/>
          <p:nvPr/>
        </p:nvSpPr>
        <p:spPr bwMode="auto">
          <a:xfrm rot="5400000">
            <a:off x="5362598" y="3007122"/>
            <a:ext cx="4528667" cy="5961912"/>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931858"/>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10" name="Chord 1009"/>
          <p:cNvSpPr/>
          <p:nvPr/>
        </p:nvSpPr>
        <p:spPr bwMode="auto">
          <a:xfrm rot="5400000">
            <a:off x="8443956" y="3498806"/>
            <a:ext cx="3615368" cy="4759567"/>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931858"/>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08" name="Chord 1007"/>
          <p:cNvSpPr/>
          <p:nvPr/>
        </p:nvSpPr>
        <p:spPr bwMode="auto">
          <a:xfrm rot="5400000">
            <a:off x="676411" y="3245718"/>
            <a:ext cx="4528667" cy="5961912"/>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931858"/>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tabLst>
                <a:tab pos="3999736" algn="l"/>
              </a:tabLst>
            </a:pPr>
            <a:r>
              <a:rPr lang="en-US" dirty="0">
                <a:gradFill>
                  <a:gsLst>
                    <a:gs pos="2917">
                      <a:schemeClr val="tx1"/>
                    </a:gs>
                    <a:gs pos="30000">
                      <a:schemeClr val="tx1"/>
                    </a:gs>
                  </a:gsLst>
                  <a:lin ang="5400000" scaled="0"/>
                </a:gradFill>
              </a:rPr>
              <a:t>Opportunity</a:t>
            </a:r>
          </a:p>
        </p:txBody>
      </p:sp>
      <p:sp>
        <p:nvSpPr>
          <p:cNvPr id="746" name="Freeform 858"/>
          <p:cNvSpPr>
            <a:spLocks/>
          </p:cNvSpPr>
          <p:nvPr/>
        </p:nvSpPr>
        <p:spPr bwMode="auto">
          <a:xfrm>
            <a:off x="9501152" y="4113072"/>
            <a:ext cx="82504" cy="863129"/>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5" name="Rectangle 887"/>
          <p:cNvSpPr>
            <a:spLocks noChangeArrowheads="1"/>
          </p:cNvSpPr>
          <p:nvPr/>
        </p:nvSpPr>
        <p:spPr bwMode="auto">
          <a:xfrm>
            <a:off x="8334973" y="4852445"/>
            <a:ext cx="1110646" cy="88851"/>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6" name="Rectangle 888"/>
          <p:cNvSpPr>
            <a:spLocks noChangeArrowheads="1"/>
          </p:cNvSpPr>
          <p:nvPr/>
        </p:nvSpPr>
        <p:spPr bwMode="auto">
          <a:xfrm>
            <a:off x="8334973" y="4990483"/>
            <a:ext cx="1110646" cy="88851"/>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7" name="Rectangle 889"/>
          <p:cNvSpPr>
            <a:spLocks noChangeArrowheads="1"/>
          </p:cNvSpPr>
          <p:nvPr/>
        </p:nvSpPr>
        <p:spPr bwMode="auto">
          <a:xfrm>
            <a:off x="8334974" y="5203091"/>
            <a:ext cx="44425" cy="274488"/>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8" name="Rectangle 890"/>
          <p:cNvSpPr>
            <a:spLocks noChangeArrowheads="1"/>
          </p:cNvSpPr>
          <p:nvPr/>
        </p:nvSpPr>
        <p:spPr bwMode="auto">
          <a:xfrm>
            <a:off x="8409546" y="4866723"/>
            <a:ext cx="47599" cy="53311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9" name="Rectangle 891"/>
          <p:cNvSpPr>
            <a:spLocks noChangeArrowheads="1"/>
          </p:cNvSpPr>
          <p:nvPr/>
        </p:nvSpPr>
        <p:spPr bwMode="auto">
          <a:xfrm>
            <a:off x="9321862" y="4866723"/>
            <a:ext cx="44425" cy="53311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0" name="Rectangle 892"/>
          <p:cNvSpPr>
            <a:spLocks noChangeArrowheads="1"/>
          </p:cNvSpPr>
          <p:nvPr/>
        </p:nvSpPr>
        <p:spPr bwMode="auto">
          <a:xfrm>
            <a:off x="9398021" y="5203091"/>
            <a:ext cx="47599" cy="274488"/>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1" name="Rectangle 893"/>
          <p:cNvSpPr>
            <a:spLocks noChangeArrowheads="1"/>
          </p:cNvSpPr>
          <p:nvPr/>
        </p:nvSpPr>
        <p:spPr bwMode="auto">
          <a:xfrm>
            <a:off x="8334973" y="5188812"/>
            <a:ext cx="1110646" cy="93611"/>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2" name="Rectangle 894"/>
          <p:cNvSpPr>
            <a:spLocks noChangeArrowheads="1"/>
          </p:cNvSpPr>
          <p:nvPr/>
        </p:nvSpPr>
        <p:spPr bwMode="auto">
          <a:xfrm>
            <a:off x="1434691" y="4852445"/>
            <a:ext cx="1112232" cy="88851"/>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3" name="Rectangle 895"/>
          <p:cNvSpPr>
            <a:spLocks noChangeArrowheads="1"/>
          </p:cNvSpPr>
          <p:nvPr/>
        </p:nvSpPr>
        <p:spPr bwMode="auto">
          <a:xfrm>
            <a:off x="1434691" y="4990483"/>
            <a:ext cx="1112232" cy="88851"/>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4" name="Rectangle 896"/>
          <p:cNvSpPr>
            <a:spLocks noChangeArrowheads="1"/>
          </p:cNvSpPr>
          <p:nvPr/>
        </p:nvSpPr>
        <p:spPr bwMode="auto">
          <a:xfrm>
            <a:off x="1434693" y="5203091"/>
            <a:ext cx="47599" cy="274488"/>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5" name="Rectangle 897"/>
          <p:cNvSpPr>
            <a:spLocks noChangeArrowheads="1"/>
          </p:cNvSpPr>
          <p:nvPr/>
        </p:nvSpPr>
        <p:spPr bwMode="auto">
          <a:xfrm>
            <a:off x="1514022" y="4866723"/>
            <a:ext cx="44425" cy="53311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6" name="Rectangle 898"/>
          <p:cNvSpPr>
            <a:spLocks noChangeArrowheads="1"/>
          </p:cNvSpPr>
          <p:nvPr/>
        </p:nvSpPr>
        <p:spPr bwMode="auto">
          <a:xfrm>
            <a:off x="2423168" y="4866723"/>
            <a:ext cx="47599" cy="53311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7" name="Rectangle 899"/>
          <p:cNvSpPr>
            <a:spLocks noChangeArrowheads="1"/>
          </p:cNvSpPr>
          <p:nvPr/>
        </p:nvSpPr>
        <p:spPr bwMode="auto">
          <a:xfrm>
            <a:off x="2502499" y="5203091"/>
            <a:ext cx="44425" cy="274488"/>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8" name="Rectangle 900"/>
          <p:cNvSpPr>
            <a:spLocks noChangeArrowheads="1"/>
          </p:cNvSpPr>
          <p:nvPr/>
        </p:nvSpPr>
        <p:spPr bwMode="auto">
          <a:xfrm>
            <a:off x="1434691" y="5188812"/>
            <a:ext cx="1112232" cy="93611"/>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9" name="Oval 901"/>
          <p:cNvSpPr>
            <a:spLocks noChangeArrowheads="1"/>
          </p:cNvSpPr>
          <p:nvPr/>
        </p:nvSpPr>
        <p:spPr bwMode="auto">
          <a:xfrm>
            <a:off x="8273094" y="4378039"/>
            <a:ext cx="103132" cy="999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0" name="Freeform 902"/>
          <p:cNvSpPr>
            <a:spLocks noEditPoints="1"/>
          </p:cNvSpPr>
          <p:nvPr/>
        </p:nvSpPr>
        <p:spPr bwMode="auto">
          <a:xfrm>
            <a:off x="8114431" y="4048019"/>
            <a:ext cx="306221" cy="1434320"/>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1" name="Oval 903"/>
          <p:cNvSpPr>
            <a:spLocks noChangeArrowheads="1"/>
          </p:cNvSpPr>
          <p:nvPr/>
        </p:nvSpPr>
        <p:spPr bwMode="auto">
          <a:xfrm>
            <a:off x="1293483" y="4378039"/>
            <a:ext cx="99959" cy="999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2" name="Freeform 904"/>
          <p:cNvSpPr>
            <a:spLocks noEditPoints="1"/>
          </p:cNvSpPr>
          <p:nvPr/>
        </p:nvSpPr>
        <p:spPr bwMode="auto">
          <a:xfrm>
            <a:off x="1133231" y="4048019"/>
            <a:ext cx="304633" cy="1434320"/>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3" name="Freeform 905"/>
          <p:cNvSpPr>
            <a:spLocks/>
          </p:cNvSpPr>
          <p:nvPr/>
        </p:nvSpPr>
        <p:spPr bwMode="auto">
          <a:xfrm>
            <a:off x="2772227" y="5234825"/>
            <a:ext cx="271316" cy="23640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4" name="Freeform 906"/>
          <p:cNvSpPr>
            <a:spLocks/>
          </p:cNvSpPr>
          <p:nvPr/>
        </p:nvSpPr>
        <p:spPr bwMode="auto">
          <a:xfrm>
            <a:off x="2910262" y="5333194"/>
            <a:ext cx="268142" cy="138036"/>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5" name="Freeform 907"/>
          <p:cNvSpPr>
            <a:spLocks/>
          </p:cNvSpPr>
          <p:nvPr/>
        </p:nvSpPr>
        <p:spPr bwMode="auto">
          <a:xfrm>
            <a:off x="2577070" y="5395074"/>
            <a:ext cx="147557" cy="76159"/>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6" name="Freeform 908"/>
          <p:cNvSpPr>
            <a:spLocks/>
          </p:cNvSpPr>
          <p:nvPr/>
        </p:nvSpPr>
        <p:spPr bwMode="auto">
          <a:xfrm>
            <a:off x="2278783" y="4817538"/>
            <a:ext cx="82504" cy="17453"/>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7" name="Freeform 909"/>
          <p:cNvSpPr>
            <a:spLocks/>
          </p:cNvSpPr>
          <p:nvPr/>
        </p:nvSpPr>
        <p:spPr bwMode="auto">
          <a:xfrm>
            <a:off x="2391436" y="4822298"/>
            <a:ext cx="28559" cy="26972"/>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8" name="Freeform 910"/>
          <p:cNvSpPr>
            <a:spLocks/>
          </p:cNvSpPr>
          <p:nvPr/>
        </p:nvSpPr>
        <p:spPr bwMode="auto">
          <a:xfrm>
            <a:off x="2391436" y="4822298"/>
            <a:ext cx="28559" cy="26972"/>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9" name="Freeform 911"/>
          <p:cNvSpPr>
            <a:spLocks/>
          </p:cNvSpPr>
          <p:nvPr/>
        </p:nvSpPr>
        <p:spPr bwMode="auto">
          <a:xfrm>
            <a:off x="2405713" y="4822298"/>
            <a:ext cx="26973" cy="26972"/>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0" name="Freeform 912"/>
          <p:cNvSpPr>
            <a:spLocks/>
          </p:cNvSpPr>
          <p:nvPr/>
        </p:nvSpPr>
        <p:spPr bwMode="auto">
          <a:xfrm>
            <a:off x="2405713" y="4822298"/>
            <a:ext cx="26973" cy="26972"/>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1" name="Freeform 913"/>
          <p:cNvSpPr>
            <a:spLocks/>
          </p:cNvSpPr>
          <p:nvPr/>
        </p:nvSpPr>
        <p:spPr bwMode="auto">
          <a:xfrm>
            <a:off x="2405713" y="4846098"/>
            <a:ext cx="23801" cy="6347"/>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2" name="Freeform 914"/>
          <p:cNvSpPr>
            <a:spLocks/>
          </p:cNvSpPr>
          <p:nvPr/>
        </p:nvSpPr>
        <p:spPr bwMode="auto">
          <a:xfrm>
            <a:off x="2419995" y="4846098"/>
            <a:ext cx="23801" cy="6347"/>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3" name="Freeform 915"/>
          <p:cNvSpPr>
            <a:spLocks/>
          </p:cNvSpPr>
          <p:nvPr/>
        </p:nvSpPr>
        <p:spPr bwMode="auto">
          <a:xfrm>
            <a:off x="2340663" y="4701713"/>
            <a:ext cx="123759" cy="126931"/>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4" name="Freeform 916"/>
          <p:cNvSpPr>
            <a:spLocks/>
          </p:cNvSpPr>
          <p:nvPr/>
        </p:nvSpPr>
        <p:spPr bwMode="auto">
          <a:xfrm>
            <a:off x="2340662" y="4739795"/>
            <a:ext cx="88851" cy="85678"/>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5" name="Oval 917"/>
          <p:cNvSpPr>
            <a:spLocks noChangeArrowheads="1"/>
          </p:cNvSpPr>
          <p:nvPr/>
        </p:nvSpPr>
        <p:spPr bwMode="auto">
          <a:xfrm>
            <a:off x="2437446" y="4731861"/>
            <a:ext cx="6347" cy="7933"/>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6" name="Freeform 918"/>
          <p:cNvSpPr>
            <a:spLocks/>
          </p:cNvSpPr>
          <p:nvPr/>
        </p:nvSpPr>
        <p:spPr bwMode="auto">
          <a:xfrm>
            <a:off x="2405713" y="4822299"/>
            <a:ext cx="11108" cy="9520"/>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7" name="Freeform 919"/>
          <p:cNvSpPr>
            <a:spLocks/>
          </p:cNvSpPr>
          <p:nvPr/>
        </p:nvSpPr>
        <p:spPr bwMode="auto">
          <a:xfrm>
            <a:off x="2391435" y="4822298"/>
            <a:ext cx="11108" cy="12693"/>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2" name="AutoShape 921"/>
          <p:cNvSpPr>
            <a:spLocks noChangeAspect="1" noChangeArrowheads="1" noTextEdit="1"/>
          </p:cNvSpPr>
          <p:nvPr/>
        </p:nvSpPr>
        <p:spPr bwMode="auto">
          <a:xfrm>
            <a:off x="98583" y="5456759"/>
            <a:ext cx="12456683" cy="1618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3" name="Rectangle 923"/>
          <p:cNvSpPr>
            <a:spLocks noChangeArrowheads="1"/>
          </p:cNvSpPr>
          <p:nvPr/>
        </p:nvSpPr>
        <p:spPr bwMode="auto">
          <a:xfrm>
            <a:off x="-58190" y="5482145"/>
            <a:ext cx="12618216" cy="1592983"/>
          </a:xfrm>
          <a:prstGeom prst="rect">
            <a:avLst/>
          </a:prstGeom>
          <a:solidFill>
            <a:srgbClr val="5E5E5E"/>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4" name="Rectangle 924"/>
          <p:cNvSpPr>
            <a:spLocks noChangeArrowheads="1"/>
          </p:cNvSpPr>
          <p:nvPr/>
        </p:nvSpPr>
        <p:spPr bwMode="auto">
          <a:xfrm flipV="1">
            <a:off x="-509258" y="5505944"/>
            <a:ext cx="13069283" cy="46610"/>
          </a:xfrm>
          <a:prstGeom prst="rect">
            <a:avLst/>
          </a:prstGeom>
          <a:solidFill>
            <a:schemeClr val="tx1"/>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nvGrpSpPr>
          <p:cNvPr id="451" name="Group 450"/>
          <p:cNvGrpSpPr/>
          <p:nvPr/>
        </p:nvGrpSpPr>
        <p:grpSpPr>
          <a:xfrm>
            <a:off x="2507259" y="4649012"/>
            <a:ext cx="640888" cy="2004067"/>
            <a:chOff x="5700713" y="1539875"/>
            <a:chExt cx="787400" cy="2462213"/>
          </a:xfrm>
        </p:grpSpPr>
        <p:sp>
          <p:nvSpPr>
            <p:cNvPr id="154"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5"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6"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7"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8"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9"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0"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1"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2"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3"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4"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5"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6"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7"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8"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9"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0"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1"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2"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3"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4"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5"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9"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0"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1"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2"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3"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4"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5"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6"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7"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8"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9"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0"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1"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2"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3"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4"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5"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6"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329" name="Group 328"/>
          <p:cNvGrpSpPr/>
          <p:nvPr/>
        </p:nvGrpSpPr>
        <p:grpSpPr>
          <a:xfrm>
            <a:off x="761583" y="4462480"/>
            <a:ext cx="797515" cy="2225929"/>
            <a:chOff x="692150" y="1233488"/>
            <a:chExt cx="569913" cy="1590675"/>
          </a:xfrm>
        </p:grpSpPr>
        <p:sp>
          <p:nvSpPr>
            <p:cNvPr id="2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3" name="Group 2"/>
          <p:cNvGrpSpPr/>
          <p:nvPr/>
        </p:nvGrpSpPr>
        <p:grpSpPr>
          <a:xfrm flipH="1">
            <a:off x="9050064" y="4491627"/>
            <a:ext cx="600028" cy="1034041"/>
            <a:chOff x="3834238" y="7433895"/>
            <a:chExt cx="714537" cy="1231379"/>
          </a:xfrm>
        </p:grpSpPr>
        <p:sp>
          <p:nvSpPr>
            <p:cNvPr id="332"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33"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34"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35"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36"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37"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38"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39"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40"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41"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42"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43"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0"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1"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2"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3"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4"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5"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6"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7"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sp>
        <p:nvSpPr>
          <p:cNvPr id="524" name="AutoShape 445"/>
          <p:cNvSpPr>
            <a:spLocks noChangeAspect="1" noChangeArrowheads="1" noTextEdit="1"/>
          </p:cNvSpPr>
          <p:nvPr/>
        </p:nvSpPr>
        <p:spPr bwMode="auto">
          <a:xfrm>
            <a:off x="4805892" y="10653309"/>
            <a:ext cx="688600" cy="2568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nvGrpSpPr>
          <p:cNvPr id="666" name="Group 665"/>
          <p:cNvGrpSpPr/>
          <p:nvPr/>
        </p:nvGrpSpPr>
        <p:grpSpPr>
          <a:xfrm>
            <a:off x="1695433" y="4578272"/>
            <a:ext cx="340122" cy="998481"/>
            <a:chOff x="11253788" y="1879600"/>
            <a:chExt cx="641349" cy="1882775"/>
          </a:xfrm>
        </p:grpSpPr>
        <p:sp>
          <p:nvSpPr>
            <p:cNvPr id="621"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2"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3"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4"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5"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6"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7"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8"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9"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0"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1"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2"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3"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4"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5"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6"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7"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8"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9"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0"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1"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2"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3"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4"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5"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6"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7"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8"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9"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0"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1"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2"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3"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4"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5"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6"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7"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8"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9"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60"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61"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62"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63"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64"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65"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717" name="Group 716"/>
          <p:cNvGrpSpPr/>
          <p:nvPr/>
        </p:nvGrpSpPr>
        <p:grpSpPr>
          <a:xfrm>
            <a:off x="8497004" y="4600628"/>
            <a:ext cx="1750061" cy="1783377"/>
            <a:chOff x="6427788" y="4373563"/>
            <a:chExt cx="1751013" cy="1784349"/>
          </a:xfrm>
        </p:grpSpPr>
        <p:sp>
          <p:nvSpPr>
            <p:cNvPr id="670"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1"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2"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3"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4"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5"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6"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7"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8"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9"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0"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1"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2"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3"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4"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5"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6"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7"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8"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9"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0"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1"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2"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3"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4"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5"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6"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7"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8"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9"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0"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1"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2"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3"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4"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5"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6"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7"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8"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9"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0"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1"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2"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3"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4"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5"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6"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26" name="Group 25"/>
          <p:cNvGrpSpPr/>
          <p:nvPr/>
        </p:nvGrpSpPr>
        <p:grpSpPr>
          <a:xfrm>
            <a:off x="10333920" y="4582816"/>
            <a:ext cx="383744" cy="1854553"/>
            <a:chOff x="10313988" y="4237038"/>
            <a:chExt cx="474662" cy="2293937"/>
          </a:xfrm>
        </p:grpSpPr>
        <p:sp>
          <p:nvSpPr>
            <p:cNvPr id="6" name="Oval 5"/>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 name="Freeform 8"/>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 name="Freeform 9"/>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 name="Oval 10"/>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 name="Freeform 11"/>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 name="Rectangle 12"/>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 name="Freeform 13"/>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 name="Freeform 14"/>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 name="Freeform 15"/>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 name="Freeform 16"/>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 name="Freeform 17"/>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 name="Oval 18"/>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 name="Freeform 19"/>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1" name="Freeform 20"/>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nvGrpSpPr>
            <p:cNvPr id="25" name="Group 24"/>
            <p:cNvGrpSpPr/>
            <p:nvPr/>
          </p:nvGrpSpPr>
          <p:grpSpPr>
            <a:xfrm rot="16200000">
              <a:off x="10403714" y="5256502"/>
              <a:ext cx="409575" cy="188912"/>
              <a:chOff x="10104438" y="5100638"/>
              <a:chExt cx="409575" cy="188912"/>
            </a:xfrm>
          </p:grpSpPr>
          <p:sp>
            <p:nvSpPr>
              <p:cNvPr id="7" name="Freeform 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2" name="Freeform 21"/>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grpSp>
        <p:nvGrpSpPr>
          <p:cNvPr id="755" name="Group 754"/>
          <p:cNvGrpSpPr/>
          <p:nvPr/>
        </p:nvGrpSpPr>
        <p:grpSpPr>
          <a:xfrm>
            <a:off x="11431946" y="4573703"/>
            <a:ext cx="461827" cy="1516372"/>
            <a:chOff x="4754563" y="4254500"/>
            <a:chExt cx="688975" cy="2262188"/>
          </a:xfrm>
        </p:grpSpPr>
        <p:sp>
          <p:nvSpPr>
            <p:cNvPr id="756"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57"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58"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59"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0"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1"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2"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3"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4"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5"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6"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7"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8"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9"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0"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1"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2"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3"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4"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8"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9"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0"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1"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2"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3"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4"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5"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6"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7"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8"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9"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0"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1"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2"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3"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4"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5"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6"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7"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8"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9"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0"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919" name="Group 918"/>
          <p:cNvGrpSpPr/>
          <p:nvPr/>
        </p:nvGrpSpPr>
        <p:grpSpPr>
          <a:xfrm>
            <a:off x="3543048" y="3273567"/>
            <a:ext cx="5350384" cy="1473699"/>
            <a:chOff x="3384649" y="2749805"/>
            <a:chExt cx="5353297" cy="1474502"/>
          </a:xfrm>
        </p:grpSpPr>
        <p:sp>
          <p:nvSpPr>
            <p:cNvPr id="918" name="Rectangle 917"/>
            <p:cNvSpPr/>
            <p:nvPr/>
          </p:nvSpPr>
          <p:spPr bwMode="auto">
            <a:xfrm>
              <a:off x="3384649" y="2749805"/>
              <a:ext cx="5353297" cy="1474502"/>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931858"/>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57" name="Freeform 5"/>
            <p:cNvSpPr>
              <a:spLocks noChangeAspect="1" noEditPoints="1"/>
            </p:cNvSpPr>
            <p:nvPr/>
          </p:nvSpPr>
          <p:spPr bwMode="black">
            <a:xfrm>
              <a:off x="3764048" y="2979095"/>
              <a:ext cx="4594498" cy="1015922"/>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390" tIns="45695" rIns="91390" bIns="45695" numCol="1" anchor="t" anchorCtr="0" compatLnSpc="1">
              <a:prstTxWarp prst="textNoShape">
                <a:avLst/>
              </a:prstTxWarp>
            </a:bodyPr>
            <a:lstStyle/>
            <a:p>
              <a:pPr defTabSz="932194">
                <a:defRPr/>
              </a:pPr>
              <a:endParaRPr lang="en-US" sz="1835" kern="0">
                <a:solidFill>
                  <a:srgbClr val="505050"/>
                </a:solidFill>
              </a:endParaRPr>
            </a:p>
          </p:txBody>
        </p:sp>
      </p:grpSp>
      <p:grpSp>
        <p:nvGrpSpPr>
          <p:cNvPr id="482" name="Group 481"/>
          <p:cNvGrpSpPr/>
          <p:nvPr/>
        </p:nvGrpSpPr>
        <p:grpSpPr>
          <a:xfrm>
            <a:off x="7143606" y="4561010"/>
            <a:ext cx="668199" cy="1274410"/>
            <a:chOff x="6550025" y="1262063"/>
            <a:chExt cx="1317625" cy="2513013"/>
          </a:xfrm>
        </p:grpSpPr>
        <p:sp>
          <p:nvSpPr>
            <p:cNvPr id="454"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5"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6"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7"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8"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9"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0"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1"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2"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3"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4"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5"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7"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8"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9"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0"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1"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2"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3"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4"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5"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6"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7"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8"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9"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80"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81"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928" name="Group 927"/>
          <p:cNvGrpSpPr/>
          <p:nvPr/>
        </p:nvGrpSpPr>
        <p:grpSpPr>
          <a:xfrm>
            <a:off x="9865306" y="681204"/>
            <a:ext cx="1827806" cy="1827806"/>
            <a:chOff x="517688" y="1521297"/>
            <a:chExt cx="1828800" cy="1828800"/>
          </a:xfrm>
        </p:grpSpPr>
        <p:sp>
          <p:nvSpPr>
            <p:cNvPr id="923" name="Oval 922"/>
            <p:cNvSpPr/>
            <p:nvPr/>
          </p:nvSpPr>
          <p:spPr bwMode="auto">
            <a:xfrm>
              <a:off x="517688" y="1521297"/>
              <a:ext cx="1828800" cy="182880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895503">
                <a:lnSpc>
                  <a:spcPct val="90000"/>
                </a:lnSpc>
                <a:spcAft>
                  <a:spcPts val="586"/>
                </a:spcAft>
                <a:defRPr/>
              </a:pPr>
              <a:endParaRPr lang="en-US" sz="800" kern="0" dirty="0">
                <a:solidFill>
                  <a:srgbClr val="505050"/>
                </a:solidFill>
              </a:endParaRPr>
            </a:p>
          </p:txBody>
        </p:sp>
        <p:sp>
          <p:nvSpPr>
            <p:cNvPr id="925" name="Rectangle 924"/>
            <p:cNvSpPr/>
            <p:nvPr/>
          </p:nvSpPr>
          <p:spPr>
            <a:xfrm>
              <a:off x="619886" y="1821808"/>
              <a:ext cx="1643845" cy="1225086"/>
            </a:xfrm>
            <a:prstGeom prst="rect">
              <a:avLst/>
            </a:prstGeom>
          </p:spPr>
          <p:txBody>
            <a:bodyPr wrap="square" lIns="0" rIns="0">
              <a:spAutoFit/>
            </a:bodyPr>
            <a:lstStyle/>
            <a:p>
              <a:pPr algn="ctr" defTabSz="895503">
                <a:lnSpc>
                  <a:spcPct val="80000"/>
                </a:lnSpc>
                <a:spcAft>
                  <a:spcPts val="586"/>
                </a:spcAft>
                <a:defRPr/>
              </a:pPr>
              <a:r>
                <a:rPr lang="en-US" sz="1835" kern="0" dirty="0">
                  <a:gradFill>
                    <a:gsLst>
                      <a:gs pos="2917">
                        <a:srgbClr val="505050"/>
                      </a:gs>
                      <a:gs pos="100000">
                        <a:srgbClr val="505050"/>
                      </a:gs>
                    </a:gsLst>
                    <a:lin ang="5400000" scaled="0"/>
                  </a:gradFill>
                </a:rPr>
                <a:t>Over </a:t>
              </a:r>
              <a:br>
                <a:rPr lang="en-US" sz="1835" kern="0" dirty="0">
                  <a:gradFill>
                    <a:gsLst>
                      <a:gs pos="2917">
                        <a:srgbClr val="505050"/>
                      </a:gs>
                      <a:gs pos="100000">
                        <a:srgbClr val="505050"/>
                      </a:gs>
                    </a:gsLst>
                    <a:lin ang="5400000" scaled="0"/>
                  </a:gradFill>
                </a:rPr>
              </a:br>
              <a:r>
                <a:rPr lang="en-US" sz="3497" kern="0" dirty="0">
                  <a:gradFill>
                    <a:gsLst>
                      <a:gs pos="2917">
                        <a:srgbClr val="DC3C00"/>
                      </a:gs>
                      <a:gs pos="100000">
                        <a:srgbClr val="DC3C00"/>
                      </a:gs>
                    </a:gsLst>
                    <a:lin ang="5400000" scaled="0"/>
                  </a:gradFill>
                </a:rPr>
                <a:t>4 trillion </a:t>
              </a:r>
              <a:br>
                <a:rPr lang="en-US" sz="1835" kern="0" dirty="0">
                  <a:gradFill>
                    <a:gsLst>
                      <a:gs pos="2917">
                        <a:srgbClr val="505050"/>
                      </a:gs>
                      <a:gs pos="100000">
                        <a:srgbClr val="505050"/>
                      </a:gs>
                    </a:gsLst>
                    <a:lin ang="5400000" scaled="0"/>
                  </a:gradFill>
                </a:rPr>
              </a:br>
              <a:r>
                <a:rPr lang="en-US" sz="1835" kern="0" dirty="0">
                  <a:gradFill>
                    <a:gsLst>
                      <a:gs pos="2917">
                        <a:srgbClr val="505050"/>
                      </a:gs>
                      <a:gs pos="100000">
                        <a:srgbClr val="505050"/>
                      </a:gs>
                    </a:gsLst>
                    <a:lin ang="5400000" scaled="0"/>
                  </a:gradFill>
                </a:rPr>
                <a:t>emails sent </a:t>
              </a:r>
              <a:br>
                <a:rPr lang="en-US" sz="1835" kern="0" dirty="0">
                  <a:gradFill>
                    <a:gsLst>
                      <a:gs pos="2917">
                        <a:srgbClr val="505050"/>
                      </a:gs>
                      <a:gs pos="100000">
                        <a:srgbClr val="505050"/>
                      </a:gs>
                    </a:gsLst>
                    <a:lin ang="5400000" scaled="0"/>
                  </a:gradFill>
                </a:rPr>
              </a:br>
              <a:r>
                <a:rPr lang="en-US" sz="1835" kern="0" dirty="0">
                  <a:gradFill>
                    <a:gsLst>
                      <a:gs pos="2917">
                        <a:srgbClr val="505050"/>
                      </a:gs>
                      <a:gs pos="100000">
                        <a:srgbClr val="505050"/>
                      </a:gs>
                    </a:gsLst>
                    <a:lin ang="5400000" scaled="0"/>
                  </a:gradFill>
                </a:rPr>
                <a:t>with O365</a:t>
              </a:r>
            </a:p>
          </p:txBody>
        </p:sp>
      </p:grpSp>
      <p:grpSp>
        <p:nvGrpSpPr>
          <p:cNvPr id="4" name="Group 3"/>
          <p:cNvGrpSpPr/>
          <p:nvPr/>
        </p:nvGrpSpPr>
        <p:grpSpPr>
          <a:xfrm>
            <a:off x="2378534" y="1189085"/>
            <a:ext cx="1827806" cy="1827806"/>
            <a:chOff x="2329728" y="1164965"/>
            <a:chExt cx="1792850" cy="1792850"/>
          </a:xfrm>
        </p:grpSpPr>
        <p:sp>
          <p:nvSpPr>
            <p:cNvPr id="965" name="Oval 964"/>
            <p:cNvSpPr/>
            <p:nvPr/>
          </p:nvSpPr>
          <p:spPr bwMode="auto">
            <a:xfrm>
              <a:off x="2329728" y="1164965"/>
              <a:ext cx="1792850" cy="179285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895503">
                <a:lnSpc>
                  <a:spcPct val="90000"/>
                </a:lnSpc>
                <a:spcAft>
                  <a:spcPts val="586"/>
                </a:spcAft>
                <a:defRPr/>
              </a:pPr>
              <a:endParaRPr lang="en-US" sz="800" kern="0" dirty="0">
                <a:solidFill>
                  <a:srgbClr val="505050"/>
                </a:solidFill>
              </a:endParaRPr>
            </a:p>
          </p:txBody>
        </p:sp>
        <p:sp>
          <p:nvSpPr>
            <p:cNvPr id="966" name="Rectangle 965"/>
            <p:cNvSpPr/>
            <p:nvPr/>
          </p:nvSpPr>
          <p:spPr>
            <a:xfrm>
              <a:off x="2413775" y="1326760"/>
              <a:ext cx="1611530" cy="1347321"/>
            </a:xfrm>
            <a:prstGeom prst="rect">
              <a:avLst/>
            </a:prstGeom>
          </p:spPr>
          <p:txBody>
            <a:bodyPr wrap="square" lIns="0" rIns="0">
              <a:spAutoFit/>
            </a:bodyPr>
            <a:lstStyle/>
            <a:p>
              <a:pPr algn="ctr" defTabSz="895503">
                <a:lnSpc>
                  <a:spcPct val="80000"/>
                </a:lnSpc>
                <a:defRPr/>
              </a:pPr>
              <a:r>
                <a:rPr lang="en-US" sz="3497" kern="0" dirty="0">
                  <a:gradFill>
                    <a:gsLst>
                      <a:gs pos="2917">
                        <a:srgbClr val="DC3C00"/>
                      </a:gs>
                      <a:gs pos="100000">
                        <a:srgbClr val="DC3C00"/>
                      </a:gs>
                    </a:gsLst>
                    <a:lin ang="5400000" scaled="0"/>
                  </a:gradFill>
                </a:rPr>
                <a:t>100+ million </a:t>
              </a:r>
              <a:r>
                <a:rPr lang="en-US" sz="1598" kern="0" dirty="0">
                  <a:gradFill>
                    <a:gsLst>
                      <a:gs pos="2917">
                        <a:srgbClr val="505050"/>
                      </a:gs>
                      <a:gs pos="100000">
                        <a:srgbClr val="505050"/>
                      </a:gs>
                    </a:gsLst>
                    <a:lin ang="5400000" scaled="0"/>
                  </a:gradFill>
                </a:rPr>
                <a:t>downloads of mobile add-ins</a:t>
              </a:r>
            </a:p>
          </p:txBody>
        </p:sp>
      </p:grpSp>
      <p:grpSp>
        <p:nvGrpSpPr>
          <p:cNvPr id="8" name="Group 7"/>
          <p:cNvGrpSpPr/>
          <p:nvPr/>
        </p:nvGrpSpPr>
        <p:grpSpPr>
          <a:xfrm>
            <a:off x="7000805" y="669066"/>
            <a:ext cx="1827806" cy="1827806"/>
            <a:chOff x="6863601" y="654890"/>
            <a:chExt cx="1792850" cy="1792850"/>
          </a:xfrm>
        </p:grpSpPr>
        <p:sp>
          <p:nvSpPr>
            <p:cNvPr id="967" name="Oval 966"/>
            <p:cNvSpPr/>
            <p:nvPr/>
          </p:nvSpPr>
          <p:spPr bwMode="auto">
            <a:xfrm>
              <a:off x="6863601" y="654890"/>
              <a:ext cx="1792850" cy="179285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895503">
                <a:lnSpc>
                  <a:spcPct val="90000"/>
                </a:lnSpc>
                <a:spcAft>
                  <a:spcPts val="586"/>
                </a:spcAft>
                <a:defRPr/>
              </a:pPr>
              <a:endParaRPr lang="en-US" sz="800" kern="0" dirty="0">
                <a:solidFill>
                  <a:srgbClr val="505050"/>
                </a:solidFill>
              </a:endParaRPr>
            </a:p>
          </p:txBody>
        </p:sp>
        <p:sp>
          <p:nvSpPr>
            <p:cNvPr id="968" name="Rectangle 967"/>
            <p:cNvSpPr/>
            <p:nvPr/>
          </p:nvSpPr>
          <p:spPr>
            <a:xfrm>
              <a:off x="6973320" y="881728"/>
              <a:ext cx="1611530" cy="1298057"/>
            </a:xfrm>
            <a:prstGeom prst="rect">
              <a:avLst/>
            </a:prstGeom>
          </p:spPr>
          <p:txBody>
            <a:bodyPr wrap="square" lIns="0" rIns="0">
              <a:spAutoFit/>
            </a:bodyPr>
            <a:lstStyle/>
            <a:p>
              <a:pPr algn="ctr" defTabSz="895503">
                <a:lnSpc>
                  <a:spcPct val="80000"/>
                </a:lnSpc>
                <a:spcAft>
                  <a:spcPts val="586"/>
                </a:spcAft>
                <a:defRPr/>
              </a:pPr>
              <a:r>
                <a:rPr lang="en-US" sz="3497" kern="0" dirty="0">
                  <a:gradFill>
                    <a:gsLst>
                      <a:gs pos="2917">
                        <a:srgbClr val="DC3C00"/>
                      </a:gs>
                      <a:gs pos="100000">
                        <a:srgbClr val="DC3C00"/>
                      </a:gs>
                    </a:gsLst>
                    <a:lin ang="5400000" scaled="0"/>
                  </a:gradFill>
                </a:rPr>
                <a:t>850 million </a:t>
              </a:r>
              <a:r>
                <a:rPr lang="en-US" sz="1398" kern="0" dirty="0">
                  <a:gradFill>
                    <a:gsLst>
                      <a:gs pos="2917">
                        <a:srgbClr val="505050"/>
                      </a:gs>
                      <a:gs pos="100000">
                        <a:srgbClr val="505050"/>
                      </a:gs>
                    </a:gsLst>
                    <a:lin ang="5400000" scaled="0"/>
                  </a:gradFill>
                </a:rPr>
                <a:t>meetings are created a month</a:t>
              </a:r>
            </a:p>
          </p:txBody>
        </p:sp>
      </p:grpSp>
      <p:grpSp>
        <p:nvGrpSpPr>
          <p:cNvPr id="5" name="Group 4"/>
          <p:cNvGrpSpPr/>
          <p:nvPr/>
        </p:nvGrpSpPr>
        <p:grpSpPr>
          <a:xfrm>
            <a:off x="4805613" y="1369346"/>
            <a:ext cx="1642949" cy="1591814"/>
            <a:chOff x="4710390" y="1341778"/>
            <a:chExt cx="1611530" cy="1561372"/>
          </a:xfrm>
        </p:grpSpPr>
        <p:sp>
          <p:nvSpPr>
            <p:cNvPr id="969" name="Oval 968"/>
            <p:cNvSpPr/>
            <p:nvPr/>
          </p:nvSpPr>
          <p:spPr bwMode="auto">
            <a:xfrm>
              <a:off x="4735469" y="1341778"/>
              <a:ext cx="1561372" cy="1561372"/>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895503">
                <a:lnSpc>
                  <a:spcPct val="90000"/>
                </a:lnSpc>
                <a:spcAft>
                  <a:spcPts val="586"/>
                </a:spcAft>
                <a:defRPr/>
              </a:pPr>
              <a:endParaRPr lang="en-US" sz="800" kern="0" dirty="0">
                <a:solidFill>
                  <a:srgbClr val="505050"/>
                </a:solidFill>
              </a:endParaRPr>
            </a:p>
          </p:txBody>
        </p:sp>
        <p:sp>
          <p:nvSpPr>
            <p:cNvPr id="970" name="Rectangle 969"/>
            <p:cNvSpPr/>
            <p:nvPr/>
          </p:nvSpPr>
          <p:spPr>
            <a:xfrm>
              <a:off x="4710390" y="1486138"/>
              <a:ext cx="1611530" cy="1175410"/>
            </a:xfrm>
            <a:prstGeom prst="rect">
              <a:avLst/>
            </a:prstGeom>
          </p:spPr>
          <p:txBody>
            <a:bodyPr wrap="square" lIns="0" rIns="0">
              <a:spAutoFit/>
            </a:bodyPr>
            <a:lstStyle/>
            <a:p>
              <a:pPr algn="ctr" defTabSz="895503">
                <a:lnSpc>
                  <a:spcPct val="80000"/>
                </a:lnSpc>
                <a:defRPr/>
              </a:pPr>
              <a:r>
                <a:rPr lang="en-US" sz="2799" kern="0" dirty="0">
                  <a:gradFill>
                    <a:gsLst>
                      <a:gs pos="2917">
                        <a:srgbClr val="DC3C00"/>
                      </a:gs>
                      <a:gs pos="100000">
                        <a:srgbClr val="DC3C00"/>
                      </a:gs>
                    </a:gsLst>
                    <a:lin ang="5400000" scaled="0"/>
                  </a:gradFill>
                </a:rPr>
                <a:t>2–3</a:t>
              </a:r>
              <a:r>
                <a:rPr lang="en-US" sz="2799" kern="0" dirty="0">
                  <a:gradFill>
                    <a:gsLst>
                      <a:gs pos="2917">
                        <a:srgbClr val="505050"/>
                      </a:gs>
                      <a:gs pos="100000">
                        <a:srgbClr val="505050"/>
                      </a:gs>
                    </a:gsLst>
                    <a:lin ang="5400000" scaled="0"/>
                  </a:gradFill>
                </a:rPr>
                <a:t> </a:t>
              </a:r>
              <a:r>
                <a:rPr lang="en-US" sz="2399" kern="0" dirty="0">
                  <a:gradFill>
                    <a:gsLst>
                      <a:gs pos="2917">
                        <a:srgbClr val="DC3C00"/>
                      </a:gs>
                      <a:gs pos="100000">
                        <a:srgbClr val="DC3C00"/>
                      </a:gs>
                    </a:gsLst>
                    <a:lin ang="5400000" scaled="0"/>
                  </a:gradFill>
                </a:rPr>
                <a:t>hours/day</a:t>
              </a:r>
              <a:r>
                <a:rPr lang="en-US" sz="2799" kern="0" dirty="0">
                  <a:gradFill>
                    <a:gsLst>
                      <a:gs pos="2917">
                        <a:srgbClr val="505050"/>
                      </a:gs>
                      <a:gs pos="100000">
                        <a:srgbClr val="505050"/>
                      </a:gs>
                    </a:gsLst>
                    <a:lin ang="5400000" scaled="0"/>
                  </a:gradFill>
                </a:rPr>
                <a:t> </a:t>
              </a:r>
              <a:r>
                <a:rPr lang="en-US" sz="1598" kern="0" dirty="0">
                  <a:gradFill>
                    <a:gsLst>
                      <a:gs pos="2917">
                        <a:srgbClr val="505050"/>
                      </a:gs>
                      <a:gs pos="100000">
                        <a:srgbClr val="505050"/>
                      </a:gs>
                    </a:gsLst>
                    <a:lin ang="5400000" scaled="0"/>
                  </a:gradFill>
                </a:rPr>
                <a:t>spent in </a:t>
              </a:r>
              <a:br>
                <a:rPr lang="en-US" sz="1598" kern="0" dirty="0">
                  <a:gradFill>
                    <a:gsLst>
                      <a:gs pos="2917">
                        <a:srgbClr val="505050"/>
                      </a:gs>
                      <a:gs pos="100000">
                        <a:srgbClr val="505050"/>
                      </a:gs>
                    </a:gsLst>
                    <a:lin ang="5400000" scaled="0"/>
                  </a:gradFill>
                </a:rPr>
              </a:br>
              <a:r>
                <a:rPr lang="en-US" sz="1598" kern="0" dirty="0">
                  <a:gradFill>
                    <a:gsLst>
                      <a:gs pos="2917">
                        <a:srgbClr val="505050"/>
                      </a:gs>
                      <a:gs pos="100000">
                        <a:srgbClr val="505050"/>
                      </a:gs>
                    </a:gsLst>
                    <a:lin ang="5400000" scaled="0"/>
                  </a:gradFill>
                </a:rPr>
                <a:t>Office add-ins</a:t>
              </a:r>
            </a:p>
          </p:txBody>
        </p:sp>
      </p:grpSp>
      <p:grpSp>
        <p:nvGrpSpPr>
          <p:cNvPr id="927" name="Group 926"/>
          <p:cNvGrpSpPr/>
          <p:nvPr/>
        </p:nvGrpSpPr>
        <p:grpSpPr>
          <a:xfrm>
            <a:off x="694598" y="2069808"/>
            <a:ext cx="1642949" cy="1510912"/>
            <a:chOff x="9479153" y="1630030"/>
            <a:chExt cx="1643845" cy="1511735"/>
          </a:xfrm>
        </p:grpSpPr>
        <p:sp>
          <p:nvSpPr>
            <p:cNvPr id="972" name="Oval 971"/>
            <p:cNvSpPr/>
            <p:nvPr/>
          </p:nvSpPr>
          <p:spPr bwMode="auto">
            <a:xfrm>
              <a:off x="9545208" y="1630030"/>
              <a:ext cx="1511735" cy="1511735"/>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895503">
                <a:lnSpc>
                  <a:spcPct val="90000"/>
                </a:lnSpc>
                <a:spcAft>
                  <a:spcPts val="586"/>
                </a:spcAft>
                <a:defRPr/>
              </a:pPr>
              <a:endParaRPr lang="en-US" sz="800" kern="0" dirty="0">
                <a:solidFill>
                  <a:srgbClr val="505050"/>
                </a:solidFill>
              </a:endParaRPr>
            </a:p>
          </p:txBody>
        </p:sp>
        <p:sp>
          <p:nvSpPr>
            <p:cNvPr id="973" name="Rectangle 972"/>
            <p:cNvSpPr/>
            <p:nvPr/>
          </p:nvSpPr>
          <p:spPr>
            <a:xfrm>
              <a:off x="9479153" y="1866851"/>
              <a:ext cx="1643845" cy="1173591"/>
            </a:xfrm>
            <a:prstGeom prst="rect">
              <a:avLst/>
            </a:prstGeom>
          </p:spPr>
          <p:txBody>
            <a:bodyPr wrap="square" lIns="0" rIns="0">
              <a:spAutoFit/>
            </a:bodyPr>
            <a:lstStyle/>
            <a:p>
              <a:pPr algn="ctr" defTabSz="895503">
                <a:lnSpc>
                  <a:spcPct val="80000"/>
                </a:lnSpc>
                <a:defRPr/>
              </a:pPr>
              <a:r>
                <a:rPr lang="en-US" sz="3497" kern="0" dirty="0">
                  <a:gradFill>
                    <a:gsLst>
                      <a:gs pos="2917">
                        <a:srgbClr val="DC3C00"/>
                      </a:gs>
                      <a:gs pos="100000">
                        <a:srgbClr val="DC3C00"/>
                      </a:gs>
                    </a:gsLst>
                    <a:lin ang="5400000" scaled="0"/>
                  </a:gradFill>
                </a:rPr>
                <a:t>1.2</a:t>
              </a:r>
              <a:br>
                <a:rPr lang="en-US" sz="3497" kern="0" dirty="0">
                  <a:gradFill>
                    <a:gsLst>
                      <a:gs pos="2917">
                        <a:srgbClr val="DC3C00"/>
                      </a:gs>
                      <a:gs pos="100000">
                        <a:srgbClr val="DC3C00"/>
                      </a:gs>
                    </a:gsLst>
                    <a:lin ang="5400000" scaled="0"/>
                  </a:gradFill>
                </a:rPr>
              </a:br>
              <a:r>
                <a:rPr lang="en-US" sz="2999" kern="0" dirty="0">
                  <a:gradFill>
                    <a:gsLst>
                      <a:gs pos="2917">
                        <a:srgbClr val="DC3C00"/>
                      </a:gs>
                      <a:gs pos="100000">
                        <a:srgbClr val="DC3C00"/>
                      </a:gs>
                    </a:gsLst>
                    <a:lin ang="5400000" scaled="0"/>
                  </a:gradFill>
                </a:rPr>
                <a:t>billion+</a:t>
              </a:r>
              <a:r>
                <a:rPr lang="en-US" sz="3497" kern="0" dirty="0">
                  <a:gradFill>
                    <a:gsLst>
                      <a:gs pos="2917">
                        <a:srgbClr val="DC3C00"/>
                      </a:gs>
                      <a:gs pos="100000">
                        <a:srgbClr val="DC3C00"/>
                      </a:gs>
                    </a:gsLst>
                    <a:lin ang="5400000" scaled="0"/>
                  </a:gradFill>
                </a:rPr>
                <a:t> </a:t>
              </a:r>
              <a:r>
                <a:rPr lang="en-US" sz="1598" kern="0" dirty="0">
                  <a:gradFill>
                    <a:gsLst>
                      <a:gs pos="2917">
                        <a:srgbClr val="505050"/>
                      </a:gs>
                      <a:gs pos="100000">
                        <a:srgbClr val="505050"/>
                      </a:gs>
                    </a:gsLst>
                    <a:lin ang="5400000" scaled="0"/>
                  </a:gradFill>
                </a:rPr>
                <a:t>users</a:t>
              </a:r>
            </a:p>
          </p:txBody>
        </p:sp>
      </p:grpSp>
      <p:grpSp>
        <p:nvGrpSpPr>
          <p:cNvPr id="979" name="Group 978"/>
          <p:cNvGrpSpPr/>
          <p:nvPr/>
        </p:nvGrpSpPr>
        <p:grpSpPr>
          <a:xfrm>
            <a:off x="9066200" y="2461827"/>
            <a:ext cx="1435998" cy="1435998"/>
            <a:chOff x="517688" y="1521297"/>
            <a:chExt cx="1828800" cy="1828800"/>
          </a:xfrm>
        </p:grpSpPr>
        <p:sp>
          <p:nvSpPr>
            <p:cNvPr id="980" name="Oval 979"/>
            <p:cNvSpPr/>
            <p:nvPr/>
          </p:nvSpPr>
          <p:spPr bwMode="auto">
            <a:xfrm>
              <a:off x="517688" y="1521297"/>
              <a:ext cx="1828800" cy="182880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895503">
                <a:lnSpc>
                  <a:spcPct val="90000"/>
                </a:lnSpc>
                <a:spcAft>
                  <a:spcPts val="586"/>
                </a:spcAft>
                <a:defRPr/>
              </a:pPr>
              <a:endParaRPr lang="en-US" sz="800" kern="0" dirty="0">
                <a:solidFill>
                  <a:srgbClr val="505050"/>
                </a:solidFill>
              </a:endParaRPr>
            </a:p>
          </p:txBody>
        </p:sp>
        <p:sp>
          <p:nvSpPr>
            <p:cNvPr id="981" name="Rectangle 980"/>
            <p:cNvSpPr/>
            <p:nvPr/>
          </p:nvSpPr>
          <p:spPr>
            <a:xfrm>
              <a:off x="610164" y="1773209"/>
              <a:ext cx="1643844" cy="1270598"/>
            </a:xfrm>
            <a:prstGeom prst="rect">
              <a:avLst/>
            </a:prstGeom>
          </p:spPr>
          <p:txBody>
            <a:bodyPr wrap="square" lIns="0" rIns="0">
              <a:spAutoFit/>
            </a:bodyPr>
            <a:lstStyle/>
            <a:p>
              <a:pPr algn="ctr" defTabSz="895503">
                <a:lnSpc>
                  <a:spcPct val="80000"/>
                </a:lnSpc>
                <a:spcAft>
                  <a:spcPts val="586"/>
                </a:spcAft>
                <a:defRPr/>
              </a:pPr>
              <a:r>
                <a:rPr lang="en-US" sz="2799" kern="0" dirty="0">
                  <a:gradFill>
                    <a:gsLst>
                      <a:gs pos="2917">
                        <a:srgbClr val="DC3C00"/>
                      </a:gs>
                      <a:gs pos="100000">
                        <a:srgbClr val="DC3C00"/>
                      </a:gs>
                    </a:gsLst>
                    <a:lin ang="5400000" scaled="0"/>
                  </a:gradFill>
                </a:rPr>
                <a:t>470+ PB </a:t>
              </a:r>
              <a:br>
                <a:rPr lang="en-US" sz="1835" kern="0" dirty="0">
                  <a:gradFill>
                    <a:gsLst>
                      <a:gs pos="2917">
                        <a:srgbClr val="505050"/>
                      </a:gs>
                      <a:gs pos="100000">
                        <a:srgbClr val="505050"/>
                      </a:gs>
                    </a:gsLst>
                    <a:lin ang="5400000" scaled="0"/>
                  </a:gradFill>
                </a:rPr>
              </a:br>
              <a:r>
                <a:rPr lang="en-US" sz="1598" kern="0" dirty="0">
                  <a:gradFill>
                    <a:gsLst>
                      <a:gs pos="2917">
                        <a:srgbClr val="505050"/>
                      </a:gs>
                      <a:gs pos="100000">
                        <a:srgbClr val="505050"/>
                      </a:gs>
                    </a:gsLst>
                    <a:lin ang="5400000" scaled="0"/>
                  </a:gradFill>
                </a:rPr>
                <a:t>of storage</a:t>
              </a:r>
            </a:p>
          </p:txBody>
        </p:sp>
      </p:grpSp>
      <p:grpSp>
        <p:nvGrpSpPr>
          <p:cNvPr id="448" name="Group 447"/>
          <p:cNvGrpSpPr/>
          <p:nvPr/>
        </p:nvGrpSpPr>
        <p:grpSpPr>
          <a:xfrm>
            <a:off x="3774023" y="4655390"/>
            <a:ext cx="553876" cy="1506926"/>
            <a:chOff x="2200275" y="3536950"/>
            <a:chExt cx="920750" cy="2505076"/>
          </a:xfrm>
        </p:grpSpPr>
        <p:sp>
          <p:nvSpPr>
            <p:cNvPr id="40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0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1"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2"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3"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4"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5"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6"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7"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8"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9"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0"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1"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2"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3"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4"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5"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6"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7"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8"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9"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0"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1"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4"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5"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8"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9"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0"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1"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2"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3"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4"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5"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6"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7"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449" name="Group 448"/>
          <p:cNvGrpSpPr/>
          <p:nvPr/>
        </p:nvGrpSpPr>
        <p:grpSpPr>
          <a:xfrm>
            <a:off x="4132089" y="4445443"/>
            <a:ext cx="1134369" cy="2121006"/>
            <a:chOff x="1917763" y="3294063"/>
            <a:chExt cx="921204" cy="1722437"/>
          </a:xfrm>
        </p:grpSpPr>
        <p:sp>
          <p:nvSpPr>
            <p:cNvPr id="68"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2"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3"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4"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5"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6"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7"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8"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9"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1"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2"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3"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4"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5"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6"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618" name="Group 617"/>
          <p:cNvGrpSpPr/>
          <p:nvPr/>
        </p:nvGrpSpPr>
        <p:grpSpPr>
          <a:xfrm>
            <a:off x="5459128" y="4541172"/>
            <a:ext cx="1960898" cy="2309040"/>
            <a:chOff x="6597651" y="4965700"/>
            <a:chExt cx="2092324" cy="2463801"/>
          </a:xfrm>
        </p:grpSpPr>
        <p:sp>
          <p:nvSpPr>
            <p:cNvPr id="574"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75"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76"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77"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78"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79"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0"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1"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2"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3"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4"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5"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6"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7"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8"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9"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0"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1"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2"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3"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4"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5"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6"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7"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8"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9"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0"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1"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2"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3"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4"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5"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6"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7"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8"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9"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0"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1"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2"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3"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4"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5"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6"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7"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spTree>
    <p:extLst>
      <p:ext uri="{BB962C8B-B14F-4D97-AF65-F5344CB8AC3E}">
        <p14:creationId xmlns:p14="http://schemas.microsoft.com/office/powerpoint/2010/main" val="24662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7"/>
                                        </p:tgtEl>
                                        <p:attrNameLst>
                                          <p:attrName>style.visibility</p:attrName>
                                        </p:attrNameLst>
                                      </p:cBhvr>
                                      <p:to>
                                        <p:strVal val="visible"/>
                                      </p:to>
                                    </p:set>
                                    <p:animEffect transition="in" filter="fade">
                                      <p:cBhvr>
                                        <p:cTn id="7" dur="1000"/>
                                        <p:tgtEl>
                                          <p:spTgt spid="927"/>
                                        </p:tgtEl>
                                      </p:cBhvr>
                                    </p:animEffect>
                                    <p:anim calcmode="lin" valueType="num">
                                      <p:cBhvr>
                                        <p:cTn id="8" dur="1000" fill="hold"/>
                                        <p:tgtEl>
                                          <p:spTgt spid="927"/>
                                        </p:tgtEl>
                                        <p:attrNameLst>
                                          <p:attrName>ppt_x</p:attrName>
                                        </p:attrNameLst>
                                      </p:cBhvr>
                                      <p:tavLst>
                                        <p:tav tm="0">
                                          <p:val>
                                            <p:strVal val="#ppt_x"/>
                                          </p:val>
                                        </p:tav>
                                        <p:tav tm="100000">
                                          <p:val>
                                            <p:strVal val="#ppt_x"/>
                                          </p:val>
                                        </p:tav>
                                      </p:tavLst>
                                    </p:anim>
                                    <p:anim calcmode="lin" valueType="num">
                                      <p:cBhvr>
                                        <p:cTn id="9" dur="1000" fill="hold"/>
                                        <p:tgtEl>
                                          <p:spTgt spid="9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79"/>
                                        </p:tgtEl>
                                        <p:attrNameLst>
                                          <p:attrName>style.visibility</p:attrName>
                                        </p:attrNameLst>
                                      </p:cBhvr>
                                      <p:to>
                                        <p:strVal val="visible"/>
                                      </p:to>
                                    </p:set>
                                    <p:animEffect transition="in" filter="fade">
                                      <p:cBhvr>
                                        <p:cTn id="27" dur="1000"/>
                                        <p:tgtEl>
                                          <p:spTgt spid="979"/>
                                        </p:tgtEl>
                                      </p:cBhvr>
                                    </p:animEffect>
                                    <p:anim calcmode="lin" valueType="num">
                                      <p:cBhvr>
                                        <p:cTn id="28" dur="1000" fill="hold"/>
                                        <p:tgtEl>
                                          <p:spTgt spid="979"/>
                                        </p:tgtEl>
                                        <p:attrNameLst>
                                          <p:attrName>ppt_x</p:attrName>
                                        </p:attrNameLst>
                                      </p:cBhvr>
                                      <p:tavLst>
                                        <p:tav tm="0">
                                          <p:val>
                                            <p:strVal val="#ppt_x"/>
                                          </p:val>
                                        </p:tav>
                                        <p:tav tm="100000">
                                          <p:val>
                                            <p:strVal val="#ppt_x"/>
                                          </p:val>
                                        </p:tav>
                                      </p:tavLst>
                                    </p:anim>
                                    <p:anim calcmode="lin" valueType="num">
                                      <p:cBhvr>
                                        <p:cTn id="29" dur="1000" fill="hold"/>
                                        <p:tgtEl>
                                          <p:spTgt spid="9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28"/>
                                        </p:tgtEl>
                                        <p:attrNameLst>
                                          <p:attrName>style.visibility</p:attrName>
                                        </p:attrNameLst>
                                      </p:cBhvr>
                                      <p:to>
                                        <p:strVal val="visible"/>
                                      </p:to>
                                    </p:set>
                                    <p:animEffect transition="in" filter="fade">
                                      <p:cBhvr>
                                        <p:cTn id="32" dur="1000"/>
                                        <p:tgtEl>
                                          <p:spTgt spid="928"/>
                                        </p:tgtEl>
                                      </p:cBhvr>
                                    </p:animEffect>
                                    <p:anim calcmode="lin" valueType="num">
                                      <p:cBhvr>
                                        <p:cTn id="33" dur="1000" fill="hold"/>
                                        <p:tgtEl>
                                          <p:spTgt spid="928"/>
                                        </p:tgtEl>
                                        <p:attrNameLst>
                                          <p:attrName>ppt_x</p:attrName>
                                        </p:attrNameLst>
                                      </p:cBhvr>
                                      <p:tavLst>
                                        <p:tav tm="0">
                                          <p:val>
                                            <p:strVal val="#ppt_x"/>
                                          </p:val>
                                        </p:tav>
                                        <p:tav tm="100000">
                                          <p:val>
                                            <p:strVal val="#ppt_x"/>
                                          </p:val>
                                        </p:tav>
                                      </p:tavLst>
                                    </p:anim>
                                    <p:anim calcmode="lin" valueType="num">
                                      <p:cBhvr>
                                        <p:cTn id="34" dur="1000" fill="hold"/>
                                        <p:tgtEl>
                                          <p:spTgt spid="92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19"/>
                                        </p:tgtEl>
                                        <p:attrNameLst>
                                          <p:attrName>style.visibility</p:attrName>
                                        </p:attrNameLst>
                                      </p:cBhvr>
                                      <p:to>
                                        <p:strVal val="visible"/>
                                      </p:to>
                                    </p:set>
                                    <p:anim calcmode="lin" valueType="num">
                                      <p:cBhvr additive="base">
                                        <p:cTn id="39" dur="500" fill="hold"/>
                                        <p:tgtEl>
                                          <p:spTgt spid="919"/>
                                        </p:tgtEl>
                                        <p:attrNameLst>
                                          <p:attrName>ppt_x</p:attrName>
                                        </p:attrNameLst>
                                      </p:cBhvr>
                                      <p:tavLst>
                                        <p:tav tm="0">
                                          <p:val>
                                            <p:strVal val="#ppt_x"/>
                                          </p:val>
                                        </p:tav>
                                        <p:tav tm="100000">
                                          <p:val>
                                            <p:strVal val="#ppt_x"/>
                                          </p:val>
                                        </p:tav>
                                      </p:tavLst>
                                    </p:anim>
                                    <p:anim calcmode="lin" valueType="num">
                                      <p:cBhvr additive="base">
                                        <p:cTn id="40" dur="500" fill="hold"/>
                                        <p:tgtEl>
                                          <p:spTgt spid="9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Rectangle 452"/>
          <p:cNvSpPr/>
          <p:nvPr/>
        </p:nvSpPr>
        <p:spPr bwMode="auto">
          <a:xfrm>
            <a:off x="5432905" y="6513886"/>
            <a:ext cx="1576871" cy="368152"/>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452" name="Rectangle 451"/>
          <p:cNvSpPr/>
          <p:nvPr/>
        </p:nvSpPr>
        <p:spPr bwMode="auto">
          <a:xfrm>
            <a:off x="6225044" y="2096065"/>
            <a:ext cx="5936768" cy="4600311"/>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451" name="Rectangle 450"/>
          <p:cNvSpPr/>
          <p:nvPr/>
        </p:nvSpPr>
        <p:spPr bwMode="auto">
          <a:xfrm>
            <a:off x="248465" y="2096065"/>
            <a:ext cx="5895507" cy="4600311"/>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Developer vision</a:t>
            </a:r>
          </a:p>
        </p:txBody>
      </p:sp>
      <p:sp>
        <p:nvSpPr>
          <p:cNvPr id="283" name="Data"/>
          <p:cNvSpPr/>
          <p:nvPr/>
        </p:nvSpPr>
        <p:spPr bwMode="auto">
          <a:xfrm>
            <a:off x="6225043" y="1212183"/>
            <a:ext cx="5936768"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398"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284" name="USER"/>
          <p:cNvSpPr/>
          <p:nvPr/>
        </p:nvSpPr>
        <p:spPr bwMode="auto">
          <a:xfrm>
            <a:off x="248465" y="1212183"/>
            <a:ext cx="5895507"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75" name="Group 174"/>
          <p:cNvGrpSpPr/>
          <p:nvPr/>
        </p:nvGrpSpPr>
        <p:grpSpPr>
          <a:xfrm>
            <a:off x="664650" y="3684512"/>
            <a:ext cx="5260219" cy="2762754"/>
            <a:chOff x="540178" y="2851546"/>
            <a:chExt cx="5262336" cy="2763865"/>
          </a:xfrm>
        </p:grpSpPr>
        <p:sp>
          <p:nvSpPr>
            <p:cNvPr id="176"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77" name="Rounded Rectangle 176"/>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ounded Rectangle 177"/>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9" name="Oval 178"/>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sp>
          <p:nvSpPr>
            <p:cNvPr id="181" name="Rectangle 180"/>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cxnSp>
          <p:nvCxnSpPr>
            <p:cNvPr id="182" name="Straight Connector 18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90"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91"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92"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93"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94"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95"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96"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a:solidFill>
                  <a:srgbClr val="505050"/>
                </a:solidFill>
              </a:endParaRPr>
            </a:p>
          </p:txBody>
        </p:sp>
        <p:sp>
          <p:nvSpPr>
            <p:cNvPr id="197" name="Rectangle 196"/>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sp>
          <p:nvSpPr>
            <p:cNvPr id="198" name="Rectangle 197"/>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grpSp>
          <p:nvGrpSpPr>
            <p:cNvPr id="199" name="Group 198"/>
            <p:cNvGrpSpPr/>
            <p:nvPr/>
          </p:nvGrpSpPr>
          <p:grpSpPr>
            <a:xfrm>
              <a:off x="2786888" y="3533161"/>
              <a:ext cx="1165218" cy="775768"/>
              <a:chOff x="1536522" y="2097832"/>
              <a:chExt cx="830830" cy="553142"/>
            </a:xfrm>
          </p:grpSpPr>
          <p:sp>
            <p:nvSpPr>
              <p:cNvPr id="264" name="Rectangle 263"/>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264"/>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6" name="Rectangle 265"/>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7" name="Rectangle 266"/>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268"/>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0" name="Rectangle 269"/>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1" name="Rectangle 270"/>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3" name="Rectangle 272"/>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00"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01"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02"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03"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04"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05" name="Rectangle 204"/>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sp>
          <p:nvSpPr>
            <p:cNvPr id="206" name="Rectangle 205"/>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cxnSp>
          <p:nvCxnSpPr>
            <p:cNvPr id="207" name="Straight Connector 206"/>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8" name="Straight Connector 207"/>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9" name="Straight Connector 208"/>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0" name="Straight Connector 209"/>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1" name="Straight Connector 210"/>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2" name="Straight Connector 211"/>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213"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a:solidFill>
                  <a:srgbClr val="505050"/>
                </a:solidFill>
              </a:endParaRPr>
            </a:p>
          </p:txBody>
        </p:sp>
        <p:sp>
          <p:nvSpPr>
            <p:cNvPr id="214"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a:solidFill>
                  <a:srgbClr val="FFFFFF"/>
                </a:solidFill>
              </a:endParaRPr>
            </a:p>
          </p:txBody>
        </p:sp>
        <p:sp>
          <p:nvSpPr>
            <p:cNvPr id="215" name="Rectangle 214"/>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ound Same Side Corner Rectangle 215"/>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19"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20"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21"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22"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23"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24" name="Rectangle 223"/>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28" name="Straight Connector 227"/>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a:solidFill>
                  <a:srgbClr val="FFFFFF"/>
                </a:solidFill>
              </a:endParaRPr>
            </a:p>
          </p:txBody>
        </p:sp>
        <p:sp>
          <p:nvSpPr>
            <p:cNvPr id="234" name="Rounded Rectangle 233"/>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5" name="Group 234"/>
            <p:cNvGrpSpPr/>
            <p:nvPr/>
          </p:nvGrpSpPr>
          <p:grpSpPr>
            <a:xfrm>
              <a:off x="751181" y="4641194"/>
              <a:ext cx="134394" cy="15647"/>
              <a:chOff x="5596078" y="2180378"/>
              <a:chExt cx="138544" cy="16130"/>
            </a:xfrm>
            <a:solidFill>
              <a:schemeClr val="tx1">
                <a:lumMod val="50000"/>
              </a:schemeClr>
            </a:solidFill>
          </p:grpSpPr>
          <p:sp>
            <p:nvSpPr>
              <p:cNvPr id="262" name="Rounded Rectangle 261"/>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Oval 262"/>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6" name="Oval 235"/>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Rectangle 23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40" name="Straight Connector 23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1022496" y="4379028"/>
              <a:ext cx="651017" cy="1236383"/>
              <a:chOff x="5651685" y="-476444"/>
              <a:chExt cx="1669255" cy="2809977"/>
            </a:xfrm>
          </p:grpSpPr>
          <p:sp>
            <p:nvSpPr>
              <p:cNvPr id="256" name="Rectangle 255"/>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Freeform 256"/>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p:cNvGrpSpPr/>
              <p:nvPr/>
            </p:nvGrpSpPr>
            <p:grpSpPr>
              <a:xfrm>
                <a:off x="6124436" y="2123612"/>
                <a:ext cx="723752" cy="98117"/>
                <a:chOff x="6147223" y="2123612"/>
                <a:chExt cx="723752" cy="98117"/>
              </a:xfrm>
            </p:grpSpPr>
            <p:sp>
              <p:nvSpPr>
                <p:cNvPr id="259" name="Rounded Rectangle 258"/>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Oval 259"/>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Oval 260"/>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48" name="Rounded Rectangle 247"/>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51" name="Straight Connector 250"/>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5" name="Rectangle 464"/>
          <p:cNvSpPr/>
          <p:nvPr/>
        </p:nvSpPr>
        <p:spPr>
          <a:xfrm>
            <a:off x="5230875" y="5896656"/>
            <a:ext cx="495593" cy="23082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a:solidFill>
                <a:srgbClr val="000000"/>
              </a:solidFill>
            </a:endParaRPr>
          </a:p>
        </p:txBody>
      </p:sp>
      <p:sp>
        <p:nvSpPr>
          <p:cNvPr id="466" name="Rectangle 465"/>
          <p:cNvSpPr/>
          <p:nvPr/>
        </p:nvSpPr>
        <p:spPr bwMode="auto">
          <a:xfrm>
            <a:off x="2906700" y="4359930"/>
            <a:ext cx="426857" cy="2405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7" name="Rectangle 466"/>
          <p:cNvSpPr/>
          <p:nvPr/>
        </p:nvSpPr>
        <p:spPr bwMode="auto">
          <a:xfrm>
            <a:off x="3394111" y="4630443"/>
            <a:ext cx="426857" cy="2405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8" name="Rectangle 467"/>
          <p:cNvSpPr/>
          <p:nvPr/>
        </p:nvSpPr>
        <p:spPr>
          <a:xfrm>
            <a:off x="4065205" y="5181258"/>
            <a:ext cx="852075" cy="20678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a:solidFill>
                <a:srgbClr val="000000"/>
              </a:solidFill>
            </a:endParaRPr>
          </a:p>
        </p:txBody>
      </p:sp>
      <p:sp>
        <p:nvSpPr>
          <p:cNvPr id="469" name="Rectangle 468"/>
          <p:cNvSpPr/>
          <p:nvPr/>
        </p:nvSpPr>
        <p:spPr bwMode="auto">
          <a:xfrm flipH="1">
            <a:off x="1795924" y="5459049"/>
            <a:ext cx="212110" cy="27360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0" name="Rectangle 469"/>
          <p:cNvSpPr/>
          <p:nvPr/>
        </p:nvSpPr>
        <p:spPr bwMode="auto">
          <a:xfrm>
            <a:off x="1051754" y="5739486"/>
            <a:ext cx="92293" cy="48614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1" name="Rectangle 470"/>
          <p:cNvSpPr/>
          <p:nvPr/>
        </p:nvSpPr>
        <p:spPr bwMode="auto">
          <a:xfrm>
            <a:off x="1280386" y="5834588"/>
            <a:ext cx="215412" cy="15794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7009776" y="3040247"/>
            <a:ext cx="852803" cy="85280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3" name="Freeform 18"/>
          <p:cNvSpPr>
            <a:spLocks noChangeAspect="1" noEditPoints="1"/>
          </p:cNvSpPr>
          <p:nvPr/>
        </p:nvSpPr>
        <p:spPr bwMode="auto">
          <a:xfrm>
            <a:off x="7157435" y="3260877"/>
            <a:ext cx="557489" cy="41154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2">
              <a:lnSpc>
                <a:spcPct val="90000"/>
              </a:lnSpc>
              <a:spcAft>
                <a:spcPts val="587"/>
              </a:spcAft>
              <a:defRPr/>
            </a:pPr>
            <a:endParaRPr lang="en-US" sz="1369" b="1" dirty="0">
              <a:gradFill>
                <a:gsLst>
                  <a:gs pos="50427">
                    <a:srgbClr val="FFFFFF"/>
                  </a:gs>
                  <a:gs pos="30000">
                    <a:srgbClr val="FFFFFF"/>
                  </a:gs>
                </a:gsLst>
                <a:lin ang="5400000" scaled="0"/>
              </a:gradFill>
            </a:endParaRPr>
          </a:p>
        </p:txBody>
      </p:sp>
      <p:sp>
        <p:nvSpPr>
          <p:cNvPr id="474" name="Oval 473"/>
          <p:cNvSpPr/>
          <p:nvPr/>
        </p:nvSpPr>
        <p:spPr bwMode="auto">
          <a:xfrm>
            <a:off x="8236777" y="3040247"/>
            <a:ext cx="852803" cy="85280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5" name="Freeform 17"/>
          <p:cNvSpPr>
            <a:spLocks noEditPoints="1"/>
          </p:cNvSpPr>
          <p:nvPr/>
        </p:nvSpPr>
        <p:spPr bwMode="auto">
          <a:xfrm>
            <a:off x="8428293" y="3168150"/>
            <a:ext cx="469771" cy="59700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476" name="Oval 475"/>
          <p:cNvSpPr/>
          <p:nvPr/>
        </p:nvSpPr>
        <p:spPr bwMode="auto">
          <a:xfrm>
            <a:off x="9463779" y="3040247"/>
            <a:ext cx="852803" cy="85280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7" name="Freeform 476"/>
          <p:cNvSpPr>
            <a:spLocks noEditPoints="1"/>
          </p:cNvSpPr>
          <p:nvPr/>
        </p:nvSpPr>
        <p:spPr bwMode="auto">
          <a:xfrm>
            <a:off x="9595281" y="3213766"/>
            <a:ext cx="589803" cy="505765"/>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478" name="Oval 477"/>
          <p:cNvSpPr/>
          <p:nvPr/>
        </p:nvSpPr>
        <p:spPr bwMode="auto">
          <a:xfrm>
            <a:off x="10690779" y="3040247"/>
            <a:ext cx="852803" cy="85280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79" name="Group 478"/>
          <p:cNvGrpSpPr/>
          <p:nvPr/>
        </p:nvGrpSpPr>
        <p:grpSpPr>
          <a:xfrm>
            <a:off x="10839368" y="3224459"/>
            <a:ext cx="555627" cy="484383"/>
            <a:chOff x="10450695" y="2384201"/>
            <a:chExt cx="683568" cy="595918"/>
          </a:xfrm>
        </p:grpSpPr>
        <p:sp>
          <p:nvSpPr>
            <p:cNvPr id="480" name="Rectangle 47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81"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grpSp>
      <p:grpSp>
        <p:nvGrpSpPr>
          <p:cNvPr id="482" name="Group 481"/>
          <p:cNvGrpSpPr/>
          <p:nvPr/>
        </p:nvGrpSpPr>
        <p:grpSpPr>
          <a:xfrm>
            <a:off x="10384780" y="5380141"/>
            <a:ext cx="1343841" cy="1061629"/>
            <a:chOff x="9972097" y="4402078"/>
            <a:chExt cx="1344382" cy="1062056"/>
          </a:xfrm>
        </p:grpSpPr>
        <p:grpSp>
          <p:nvGrpSpPr>
            <p:cNvPr id="483" name="Group 482"/>
            <p:cNvGrpSpPr/>
            <p:nvPr/>
          </p:nvGrpSpPr>
          <p:grpSpPr>
            <a:xfrm>
              <a:off x="9973234" y="4402078"/>
              <a:ext cx="1342109" cy="1062056"/>
              <a:chOff x="10031532" y="4402078"/>
              <a:chExt cx="1342109" cy="1062056"/>
            </a:xfrm>
          </p:grpSpPr>
          <p:sp>
            <p:nvSpPr>
              <p:cNvPr id="485" name="Rectangle 484"/>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86"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sp>
            <p:nvSpPr>
              <p:cNvPr id="487" name="Rectangle 486"/>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sp>
            <p:nvSpPr>
              <p:cNvPr id="488" name="Rectangle 48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grpSp>
        <p:sp>
          <p:nvSpPr>
            <p:cNvPr id="484" name="TextBox 483"/>
            <p:cNvSpPr txBox="1"/>
            <p:nvPr/>
          </p:nvSpPr>
          <p:spPr>
            <a:xfrm>
              <a:off x="9972097" y="4577624"/>
              <a:ext cx="1344382" cy="859622"/>
            </a:xfrm>
            <a:prstGeom prst="rect">
              <a:avLst/>
            </a:prstGeom>
            <a:noFill/>
          </p:spPr>
          <p:txBody>
            <a:bodyPr wrap="square" lIns="182806" tIns="146246" rIns="182806" bIns="146246" rtlCol="0" anchor="ctr" anchorCtr="0">
              <a:noAutofit/>
            </a:bodyPr>
            <a:lstStyle/>
            <a:p>
              <a:pPr algn="ctr" defTabSz="932319">
                <a:lnSpc>
                  <a:spcPct val="90000"/>
                </a:lnSpc>
                <a:spcAft>
                  <a:spcPts val="600"/>
                </a:spcAft>
                <a:defRPr/>
              </a:pPr>
              <a:r>
                <a:rPr lang="en-US" sz="2999" dirty="0">
                  <a:gradFill>
                    <a:gsLst>
                      <a:gs pos="2917">
                        <a:srgbClr val="404040"/>
                      </a:gs>
                      <a:gs pos="30000">
                        <a:srgbClr val="404040"/>
                      </a:gs>
                    </a:gsLst>
                    <a:lin ang="5400000" scaled="0"/>
                  </a:gradFill>
                  <a:latin typeface="Segoe UI Light"/>
                </a:rPr>
                <a:t>HTML</a:t>
              </a:r>
            </a:p>
          </p:txBody>
        </p:sp>
      </p:grpSp>
      <p:grpSp>
        <p:nvGrpSpPr>
          <p:cNvPr id="489" name="Group 488"/>
          <p:cNvGrpSpPr/>
          <p:nvPr/>
        </p:nvGrpSpPr>
        <p:grpSpPr>
          <a:xfrm>
            <a:off x="7057021" y="5128284"/>
            <a:ext cx="899209" cy="1313486"/>
            <a:chOff x="6803259" y="4273052"/>
            <a:chExt cx="899570" cy="1314014"/>
          </a:xfrm>
        </p:grpSpPr>
        <p:sp>
          <p:nvSpPr>
            <p:cNvPr id="490" name="Rounded Rectangle 489"/>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ounded Rectangle 490"/>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3"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94" name="AutoShape 165"/>
          <p:cNvSpPr>
            <a:spLocks noChangeAspect="1" noChangeArrowheads="1" noTextEdit="1"/>
          </p:cNvSpPr>
          <p:nvPr/>
        </p:nvSpPr>
        <p:spPr bwMode="auto">
          <a:xfrm>
            <a:off x="8535158" y="3902369"/>
            <a:ext cx="1056849" cy="82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grpSp>
        <p:nvGrpSpPr>
          <p:cNvPr id="495" name="Group 494"/>
          <p:cNvGrpSpPr/>
          <p:nvPr/>
        </p:nvGrpSpPr>
        <p:grpSpPr>
          <a:xfrm>
            <a:off x="8536231" y="3947646"/>
            <a:ext cx="874872" cy="708793"/>
            <a:chOff x="8283062" y="3056784"/>
            <a:chExt cx="875225" cy="709078"/>
          </a:xfrm>
        </p:grpSpPr>
        <p:sp>
          <p:nvSpPr>
            <p:cNvPr id="496"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497"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grpSp>
      <p:grpSp>
        <p:nvGrpSpPr>
          <p:cNvPr id="498" name="Group 497"/>
          <p:cNvGrpSpPr/>
          <p:nvPr/>
        </p:nvGrpSpPr>
        <p:grpSpPr>
          <a:xfrm>
            <a:off x="9411100" y="3947646"/>
            <a:ext cx="606028" cy="715654"/>
            <a:chOff x="9158285" y="3056784"/>
            <a:chExt cx="606272" cy="715942"/>
          </a:xfrm>
        </p:grpSpPr>
        <p:sp>
          <p:nvSpPr>
            <p:cNvPr id="499"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500"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grpSp>
      <p:grpSp>
        <p:nvGrpSpPr>
          <p:cNvPr id="501" name="Group 500"/>
          <p:cNvGrpSpPr/>
          <p:nvPr/>
        </p:nvGrpSpPr>
        <p:grpSpPr>
          <a:xfrm>
            <a:off x="8398065" y="4590676"/>
            <a:ext cx="1330913" cy="1851093"/>
            <a:chOff x="8144842" y="4004140"/>
            <a:chExt cx="1331448" cy="1851838"/>
          </a:xfrm>
        </p:grpSpPr>
        <p:pic>
          <p:nvPicPr>
            <p:cNvPr id="502" name="Picture 501"/>
            <p:cNvPicPr>
              <a:picLocks noChangeAspect="1"/>
            </p:cNvPicPr>
            <p:nvPr/>
          </p:nvPicPr>
          <p:blipFill>
            <a:blip r:embed="rId2"/>
            <a:stretch>
              <a:fillRect/>
            </a:stretch>
          </p:blipFill>
          <p:spPr>
            <a:xfrm>
              <a:off x="8843731" y="4004140"/>
              <a:ext cx="632559" cy="1851838"/>
            </a:xfrm>
            <a:prstGeom prst="rect">
              <a:avLst/>
            </a:prstGeom>
          </p:spPr>
        </p:pic>
        <p:pic>
          <p:nvPicPr>
            <p:cNvPr id="503" name="Picture 502"/>
            <p:cNvPicPr>
              <a:picLocks noChangeAspect="1"/>
            </p:cNvPicPr>
            <p:nvPr/>
          </p:nvPicPr>
          <p:blipFill>
            <a:blip r:embed="rId3"/>
            <a:stretch>
              <a:fillRect/>
            </a:stretch>
          </p:blipFill>
          <p:spPr>
            <a:xfrm>
              <a:off x="8144842" y="4762867"/>
              <a:ext cx="1080760" cy="1093111"/>
            </a:xfrm>
            <a:prstGeom prst="rect">
              <a:avLst/>
            </a:prstGeom>
          </p:spPr>
        </p:pic>
      </p:grpSp>
      <p:grpSp>
        <p:nvGrpSpPr>
          <p:cNvPr id="504" name="Group 503"/>
          <p:cNvGrpSpPr/>
          <p:nvPr/>
        </p:nvGrpSpPr>
        <p:grpSpPr>
          <a:xfrm>
            <a:off x="10890260" y="3947646"/>
            <a:ext cx="453842" cy="1444021"/>
            <a:chOff x="10638038" y="3056784"/>
            <a:chExt cx="454025" cy="1444602"/>
          </a:xfrm>
        </p:grpSpPr>
        <p:sp>
          <p:nvSpPr>
            <p:cNvPr id="505"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506"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grpSp>
      <p:grpSp>
        <p:nvGrpSpPr>
          <p:cNvPr id="507" name="Group 506"/>
          <p:cNvGrpSpPr/>
          <p:nvPr/>
        </p:nvGrpSpPr>
        <p:grpSpPr>
          <a:xfrm>
            <a:off x="7245037" y="3947646"/>
            <a:ext cx="382434" cy="1812936"/>
            <a:chOff x="6991350" y="3056784"/>
            <a:chExt cx="382588" cy="1813666"/>
          </a:xfrm>
        </p:grpSpPr>
        <p:grpSp>
          <p:nvGrpSpPr>
            <p:cNvPr id="508" name="Group 507"/>
            <p:cNvGrpSpPr/>
            <p:nvPr/>
          </p:nvGrpSpPr>
          <p:grpSpPr>
            <a:xfrm>
              <a:off x="6991350" y="3092450"/>
              <a:ext cx="382588" cy="1778000"/>
              <a:chOff x="6991350" y="3092450"/>
              <a:chExt cx="382588" cy="1778000"/>
            </a:xfrm>
          </p:grpSpPr>
          <p:sp>
            <p:nvSpPr>
              <p:cNvPr id="510"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511"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grpSp>
        <p:sp>
          <p:nvSpPr>
            <p:cNvPr id="509"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grpSp>
    </p:spTree>
    <p:extLst>
      <p:ext uri="{BB962C8B-B14F-4D97-AF65-F5344CB8AC3E}">
        <p14:creationId xmlns:p14="http://schemas.microsoft.com/office/powerpoint/2010/main" val="38681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640" fill="hold"/>
                                        <p:tgtEl>
                                          <p:spTgt spid="284"/>
                                        </p:tgtEl>
                                        <p:attrNameLst>
                                          <p:attrName>ppt_x</p:attrName>
                                        </p:attrNameLst>
                                      </p:cBhvr>
                                      <p:tavLst>
                                        <p:tav tm="0">
                                          <p:val>
                                            <p:strVal val="0-#ppt_w/2"/>
                                          </p:val>
                                        </p:tav>
                                        <p:tav tm="100000">
                                          <p:val>
                                            <p:strVal val="#ppt_x"/>
                                          </p:val>
                                        </p:tav>
                                      </p:tavLst>
                                    </p:anim>
                                    <p:anim calcmode="lin" valueType="num">
                                      <p:cBhvr additive="base">
                                        <p:cTn id="8" dur="640" fill="hold"/>
                                        <p:tgtEl>
                                          <p:spTgt spid="284"/>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283"/>
                                        </p:tgtEl>
                                        <p:attrNameLst>
                                          <p:attrName>style.visibility</p:attrName>
                                        </p:attrNameLst>
                                      </p:cBhvr>
                                      <p:to>
                                        <p:strVal val="visible"/>
                                      </p:to>
                                    </p:set>
                                    <p:anim calcmode="lin" valueType="num">
                                      <p:cBhvr additive="base">
                                        <p:cTn id="12" dur="640" fill="hold"/>
                                        <p:tgtEl>
                                          <p:spTgt spid="283"/>
                                        </p:tgtEl>
                                        <p:attrNameLst>
                                          <p:attrName>ppt_x</p:attrName>
                                        </p:attrNameLst>
                                      </p:cBhvr>
                                      <p:tavLst>
                                        <p:tav tm="0">
                                          <p:val>
                                            <p:strVal val="1+#ppt_w/2"/>
                                          </p:val>
                                        </p:tav>
                                        <p:tav tm="100000">
                                          <p:val>
                                            <p:strVal val="#ppt_x"/>
                                          </p:val>
                                        </p:tav>
                                      </p:tavLst>
                                    </p:anim>
                                    <p:anim calcmode="lin" valueType="num">
                                      <p:cBhvr additive="base">
                                        <p:cTn id="13" dur="640" fill="hold"/>
                                        <p:tgtEl>
                                          <p:spTgt spid="28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65"/>
                                        </p:tgtEl>
                                        <p:attrNameLst>
                                          <p:attrName>style.visibility</p:attrName>
                                        </p:attrNameLst>
                                      </p:cBhvr>
                                      <p:to>
                                        <p:strVal val="visible"/>
                                      </p:to>
                                    </p:set>
                                    <p:animEffect transition="in" filter="fade">
                                      <p:cBhvr>
                                        <p:cTn id="18" dur="500"/>
                                        <p:tgtEl>
                                          <p:spTgt spid="465"/>
                                        </p:tgtEl>
                                      </p:cBhvr>
                                    </p:animEffect>
                                    <p:anim calcmode="lin" valueType="num">
                                      <p:cBhvr>
                                        <p:cTn id="19" dur="500" fill="hold"/>
                                        <p:tgtEl>
                                          <p:spTgt spid="465"/>
                                        </p:tgtEl>
                                        <p:attrNameLst>
                                          <p:attrName>ppt_x</p:attrName>
                                        </p:attrNameLst>
                                      </p:cBhvr>
                                      <p:tavLst>
                                        <p:tav tm="0">
                                          <p:val>
                                            <p:strVal val="#ppt_x"/>
                                          </p:val>
                                        </p:tav>
                                        <p:tav tm="100000">
                                          <p:val>
                                            <p:strVal val="#ppt_x"/>
                                          </p:val>
                                        </p:tav>
                                      </p:tavLst>
                                    </p:anim>
                                    <p:anim calcmode="lin" valueType="num">
                                      <p:cBhvr>
                                        <p:cTn id="20" dur="500" fill="hold"/>
                                        <p:tgtEl>
                                          <p:spTgt spid="465"/>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466"/>
                                        </p:tgtEl>
                                        <p:attrNameLst>
                                          <p:attrName>style.visibility</p:attrName>
                                        </p:attrNameLst>
                                      </p:cBhvr>
                                      <p:to>
                                        <p:strVal val="visible"/>
                                      </p:to>
                                    </p:set>
                                    <p:animEffect transition="in" filter="fade">
                                      <p:cBhvr>
                                        <p:cTn id="24" dur="500"/>
                                        <p:tgtEl>
                                          <p:spTgt spid="466"/>
                                        </p:tgtEl>
                                      </p:cBhvr>
                                    </p:animEffect>
                                    <p:anim calcmode="lin" valueType="num">
                                      <p:cBhvr>
                                        <p:cTn id="25" dur="500" fill="hold"/>
                                        <p:tgtEl>
                                          <p:spTgt spid="466"/>
                                        </p:tgtEl>
                                        <p:attrNameLst>
                                          <p:attrName>ppt_x</p:attrName>
                                        </p:attrNameLst>
                                      </p:cBhvr>
                                      <p:tavLst>
                                        <p:tav tm="0">
                                          <p:val>
                                            <p:strVal val="#ppt_x"/>
                                          </p:val>
                                        </p:tav>
                                        <p:tav tm="100000">
                                          <p:val>
                                            <p:strVal val="#ppt_x"/>
                                          </p:val>
                                        </p:tav>
                                      </p:tavLst>
                                    </p:anim>
                                    <p:anim calcmode="lin" valueType="num">
                                      <p:cBhvr>
                                        <p:cTn id="26" dur="500" fill="hold"/>
                                        <p:tgtEl>
                                          <p:spTgt spid="466"/>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467"/>
                                        </p:tgtEl>
                                        <p:attrNameLst>
                                          <p:attrName>style.visibility</p:attrName>
                                        </p:attrNameLst>
                                      </p:cBhvr>
                                      <p:to>
                                        <p:strVal val="visible"/>
                                      </p:to>
                                    </p:set>
                                    <p:animEffect transition="in" filter="fade">
                                      <p:cBhvr>
                                        <p:cTn id="30" dur="500"/>
                                        <p:tgtEl>
                                          <p:spTgt spid="467"/>
                                        </p:tgtEl>
                                      </p:cBhvr>
                                    </p:animEffect>
                                    <p:anim calcmode="lin" valueType="num">
                                      <p:cBhvr>
                                        <p:cTn id="31" dur="500" fill="hold"/>
                                        <p:tgtEl>
                                          <p:spTgt spid="467"/>
                                        </p:tgtEl>
                                        <p:attrNameLst>
                                          <p:attrName>ppt_x</p:attrName>
                                        </p:attrNameLst>
                                      </p:cBhvr>
                                      <p:tavLst>
                                        <p:tav tm="0">
                                          <p:val>
                                            <p:strVal val="#ppt_x"/>
                                          </p:val>
                                        </p:tav>
                                        <p:tav tm="100000">
                                          <p:val>
                                            <p:strVal val="#ppt_x"/>
                                          </p:val>
                                        </p:tav>
                                      </p:tavLst>
                                    </p:anim>
                                    <p:anim calcmode="lin" valueType="num">
                                      <p:cBhvr>
                                        <p:cTn id="32" dur="500" fill="hold"/>
                                        <p:tgtEl>
                                          <p:spTgt spid="467"/>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468"/>
                                        </p:tgtEl>
                                        <p:attrNameLst>
                                          <p:attrName>style.visibility</p:attrName>
                                        </p:attrNameLst>
                                      </p:cBhvr>
                                      <p:to>
                                        <p:strVal val="visible"/>
                                      </p:to>
                                    </p:set>
                                    <p:animEffect transition="in" filter="fade">
                                      <p:cBhvr>
                                        <p:cTn id="36" dur="500"/>
                                        <p:tgtEl>
                                          <p:spTgt spid="468"/>
                                        </p:tgtEl>
                                      </p:cBhvr>
                                    </p:animEffect>
                                    <p:anim calcmode="lin" valueType="num">
                                      <p:cBhvr>
                                        <p:cTn id="37" dur="500" fill="hold"/>
                                        <p:tgtEl>
                                          <p:spTgt spid="468"/>
                                        </p:tgtEl>
                                        <p:attrNameLst>
                                          <p:attrName>ppt_x</p:attrName>
                                        </p:attrNameLst>
                                      </p:cBhvr>
                                      <p:tavLst>
                                        <p:tav tm="0">
                                          <p:val>
                                            <p:strVal val="#ppt_x"/>
                                          </p:val>
                                        </p:tav>
                                        <p:tav tm="100000">
                                          <p:val>
                                            <p:strVal val="#ppt_x"/>
                                          </p:val>
                                        </p:tav>
                                      </p:tavLst>
                                    </p:anim>
                                    <p:anim calcmode="lin" valueType="num">
                                      <p:cBhvr>
                                        <p:cTn id="38" dur="500" fill="hold"/>
                                        <p:tgtEl>
                                          <p:spTgt spid="468"/>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469"/>
                                        </p:tgtEl>
                                        <p:attrNameLst>
                                          <p:attrName>style.visibility</p:attrName>
                                        </p:attrNameLst>
                                      </p:cBhvr>
                                      <p:to>
                                        <p:strVal val="visible"/>
                                      </p:to>
                                    </p:set>
                                    <p:animEffect transition="in" filter="fade">
                                      <p:cBhvr>
                                        <p:cTn id="42" dur="500"/>
                                        <p:tgtEl>
                                          <p:spTgt spid="469"/>
                                        </p:tgtEl>
                                      </p:cBhvr>
                                    </p:animEffect>
                                    <p:anim calcmode="lin" valueType="num">
                                      <p:cBhvr>
                                        <p:cTn id="43" dur="500" fill="hold"/>
                                        <p:tgtEl>
                                          <p:spTgt spid="469"/>
                                        </p:tgtEl>
                                        <p:attrNameLst>
                                          <p:attrName>ppt_x</p:attrName>
                                        </p:attrNameLst>
                                      </p:cBhvr>
                                      <p:tavLst>
                                        <p:tav tm="0">
                                          <p:val>
                                            <p:strVal val="#ppt_x"/>
                                          </p:val>
                                        </p:tav>
                                        <p:tav tm="100000">
                                          <p:val>
                                            <p:strVal val="#ppt_x"/>
                                          </p:val>
                                        </p:tav>
                                      </p:tavLst>
                                    </p:anim>
                                    <p:anim calcmode="lin" valueType="num">
                                      <p:cBhvr>
                                        <p:cTn id="44" dur="500" fill="hold"/>
                                        <p:tgtEl>
                                          <p:spTgt spid="469"/>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470"/>
                                        </p:tgtEl>
                                        <p:attrNameLst>
                                          <p:attrName>style.visibility</p:attrName>
                                        </p:attrNameLst>
                                      </p:cBhvr>
                                      <p:to>
                                        <p:strVal val="visible"/>
                                      </p:to>
                                    </p:set>
                                    <p:animEffect transition="in" filter="fade">
                                      <p:cBhvr>
                                        <p:cTn id="48" dur="500"/>
                                        <p:tgtEl>
                                          <p:spTgt spid="470"/>
                                        </p:tgtEl>
                                      </p:cBhvr>
                                    </p:animEffect>
                                    <p:anim calcmode="lin" valueType="num">
                                      <p:cBhvr>
                                        <p:cTn id="49" dur="500" fill="hold"/>
                                        <p:tgtEl>
                                          <p:spTgt spid="470"/>
                                        </p:tgtEl>
                                        <p:attrNameLst>
                                          <p:attrName>ppt_x</p:attrName>
                                        </p:attrNameLst>
                                      </p:cBhvr>
                                      <p:tavLst>
                                        <p:tav tm="0">
                                          <p:val>
                                            <p:strVal val="#ppt_x"/>
                                          </p:val>
                                        </p:tav>
                                        <p:tav tm="100000">
                                          <p:val>
                                            <p:strVal val="#ppt_x"/>
                                          </p:val>
                                        </p:tav>
                                      </p:tavLst>
                                    </p:anim>
                                    <p:anim calcmode="lin" valueType="num">
                                      <p:cBhvr>
                                        <p:cTn id="50" dur="500" fill="hold"/>
                                        <p:tgtEl>
                                          <p:spTgt spid="470"/>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71"/>
                                        </p:tgtEl>
                                        <p:attrNameLst>
                                          <p:attrName>style.visibility</p:attrName>
                                        </p:attrNameLst>
                                      </p:cBhvr>
                                      <p:to>
                                        <p:strVal val="visible"/>
                                      </p:to>
                                    </p:set>
                                    <p:animEffect transition="in" filter="fade">
                                      <p:cBhvr>
                                        <p:cTn id="54" dur="500"/>
                                        <p:tgtEl>
                                          <p:spTgt spid="471"/>
                                        </p:tgtEl>
                                      </p:cBhvr>
                                    </p:animEffect>
                                    <p:anim calcmode="lin" valueType="num">
                                      <p:cBhvr>
                                        <p:cTn id="55" dur="500" fill="hold"/>
                                        <p:tgtEl>
                                          <p:spTgt spid="471"/>
                                        </p:tgtEl>
                                        <p:attrNameLst>
                                          <p:attrName>ppt_x</p:attrName>
                                        </p:attrNameLst>
                                      </p:cBhvr>
                                      <p:tavLst>
                                        <p:tav tm="0">
                                          <p:val>
                                            <p:strVal val="#ppt_x"/>
                                          </p:val>
                                        </p:tav>
                                        <p:tav tm="100000">
                                          <p:val>
                                            <p:strVal val="#ppt_x"/>
                                          </p:val>
                                        </p:tav>
                                      </p:tavLst>
                                    </p:anim>
                                    <p:anim calcmode="lin" valueType="num">
                                      <p:cBhvr>
                                        <p:cTn id="56" dur="500" fill="hold"/>
                                        <p:tgtEl>
                                          <p:spTgt spid="47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507"/>
                                        </p:tgtEl>
                                        <p:attrNameLst>
                                          <p:attrName>style.visibility</p:attrName>
                                        </p:attrNameLst>
                                      </p:cBhvr>
                                      <p:to>
                                        <p:strVal val="visible"/>
                                      </p:to>
                                    </p:set>
                                    <p:animEffect transition="in" filter="wipe(down)">
                                      <p:cBhvr>
                                        <p:cTn id="61" dur="1000"/>
                                        <p:tgtEl>
                                          <p:spTgt spid="507"/>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472"/>
                                        </p:tgtEl>
                                        <p:attrNameLst>
                                          <p:attrName>style.color</p:attrName>
                                        </p:attrNameLst>
                                      </p:cBhvr>
                                      <p:to>
                                        <a:srgbClr val="0078D7"/>
                                      </p:to>
                                    </p:animClr>
                                    <p:animClr clrSpc="rgb" dir="cw">
                                      <p:cBhvr>
                                        <p:cTn id="65" dur="500" fill="hold"/>
                                        <p:tgtEl>
                                          <p:spTgt spid="472"/>
                                        </p:tgtEl>
                                        <p:attrNameLst>
                                          <p:attrName>fillcolor</p:attrName>
                                        </p:attrNameLst>
                                      </p:cBhvr>
                                      <p:to>
                                        <a:srgbClr val="0078D7"/>
                                      </p:to>
                                    </p:animClr>
                                    <p:set>
                                      <p:cBhvr>
                                        <p:cTn id="66" dur="500" fill="hold"/>
                                        <p:tgtEl>
                                          <p:spTgt spid="472"/>
                                        </p:tgtEl>
                                        <p:attrNameLst>
                                          <p:attrName>fill.type</p:attrName>
                                        </p:attrNameLst>
                                      </p:cBhvr>
                                      <p:to>
                                        <p:strVal val="solid"/>
                                      </p:to>
                                    </p:set>
                                    <p:set>
                                      <p:cBhvr>
                                        <p:cTn id="67" dur="500" fill="hold"/>
                                        <p:tgtEl>
                                          <p:spTgt spid="472"/>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495"/>
                                        </p:tgtEl>
                                        <p:attrNameLst>
                                          <p:attrName>style.visibility</p:attrName>
                                        </p:attrNameLst>
                                      </p:cBhvr>
                                      <p:to>
                                        <p:strVal val="visible"/>
                                      </p:to>
                                    </p:set>
                                    <p:animEffect transition="in" filter="wipe(down)">
                                      <p:cBhvr>
                                        <p:cTn id="71" dur="600"/>
                                        <p:tgtEl>
                                          <p:spTgt spid="495"/>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474"/>
                                        </p:tgtEl>
                                        <p:attrNameLst>
                                          <p:attrName>style.color</p:attrName>
                                        </p:attrNameLst>
                                      </p:cBhvr>
                                      <p:to>
                                        <a:srgbClr val="FF8C00"/>
                                      </p:to>
                                    </p:animClr>
                                    <p:animClr clrSpc="rgb" dir="cw">
                                      <p:cBhvr>
                                        <p:cTn id="75" dur="500" fill="hold"/>
                                        <p:tgtEl>
                                          <p:spTgt spid="474"/>
                                        </p:tgtEl>
                                        <p:attrNameLst>
                                          <p:attrName>fillcolor</p:attrName>
                                        </p:attrNameLst>
                                      </p:cBhvr>
                                      <p:to>
                                        <a:srgbClr val="FF8C00"/>
                                      </p:to>
                                    </p:animClr>
                                    <p:set>
                                      <p:cBhvr>
                                        <p:cTn id="76" dur="500" fill="hold"/>
                                        <p:tgtEl>
                                          <p:spTgt spid="474"/>
                                        </p:tgtEl>
                                        <p:attrNameLst>
                                          <p:attrName>fill.type</p:attrName>
                                        </p:attrNameLst>
                                      </p:cBhvr>
                                      <p:to>
                                        <p:strVal val="solid"/>
                                      </p:to>
                                    </p:set>
                                    <p:set>
                                      <p:cBhvr>
                                        <p:cTn id="77" dur="500" fill="hold"/>
                                        <p:tgtEl>
                                          <p:spTgt spid="474"/>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498"/>
                                        </p:tgtEl>
                                        <p:attrNameLst>
                                          <p:attrName>style.visibility</p:attrName>
                                        </p:attrNameLst>
                                      </p:cBhvr>
                                      <p:to>
                                        <p:strVal val="visible"/>
                                      </p:to>
                                    </p:set>
                                    <p:animEffect transition="in" filter="wipe(down)">
                                      <p:cBhvr>
                                        <p:cTn id="81" dur="600"/>
                                        <p:tgtEl>
                                          <p:spTgt spid="498"/>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476"/>
                                        </p:tgtEl>
                                        <p:attrNameLst>
                                          <p:attrName>style.color</p:attrName>
                                        </p:attrNameLst>
                                      </p:cBhvr>
                                      <p:to>
                                        <a:srgbClr val="5C2D91"/>
                                      </p:to>
                                    </p:animClr>
                                    <p:animClr clrSpc="rgb" dir="cw">
                                      <p:cBhvr>
                                        <p:cTn id="85" dur="500" fill="hold"/>
                                        <p:tgtEl>
                                          <p:spTgt spid="476"/>
                                        </p:tgtEl>
                                        <p:attrNameLst>
                                          <p:attrName>fillcolor</p:attrName>
                                        </p:attrNameLst>
                                      </p:cBhvr>
                                      <p:to>
                                        <a:srgbClr val="5C2D91"/>
                                      </p:to>
                                    </p:animClr>
                                    <p:set>
                                      <p:cBhvr>
                                        <p:cTn id="86" dur="500" fill="hold"/>
                                        <p:tgtEl>
                                          <p:spTgt spid="476"/>
                                        </p:tgtEl>
                                        <p:attrNameLst>
                                          <p:attrName>fill.type</p:attrName>
                                        </p:attrNameLst>
                                      </p:cBhvr>
                                      <p:to>
                                        <p:strVal val="solid"/>
                                      </p:to>
                                    </p:set>
                                    <p:set>
                                      <p:cBhvr>
                                        <p:cTn id="87" dur="500" fill="hold"/>
                                        <p:tgtEl>
                                          <p:spTgt spid="476"/>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504"/>
                                        </p:tgtEl>
                                        <p:attrNameLst>
                                          <p:attrName>style.visibility</p:attrName>
                                        </p:attrNameLst>
                                      </p:cBhvr>
                                      <p:to>
                                        <p:strVal val="visible"/>
                                      </p:to>
                                    </p:set>
                                    <p:animEffect transition="in" filter="wipe(down)">
                                      <p:cBhvr>
                                        <p:cTn id="91" dur="1000"/>
                                        <p:tgtEl>
                                          <p:spTgt spid="504"/>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478"/>
                                        </p:tgtEl>
                                        <p:attrNameLst>
                                          <p:attrName>style.color</p:attrName>
                                        </p:attrNameLst>
                                      </p:cBhvr>
                                      <p:to>
                                        <a:srgbClr val="D83B01"/>
                                      </p:to>
                                    </p:animClr>
                                    <p:animClr clrSpc="rgb" dir="cw">
                                      <p:cBhvr>
                                        <p:cTn id="95" dur="500" fill="hold"/>
                                        <p:tgtEl>
                                          <p:spTgt spid="478"/>
                                        </p:tgtEl>
                                        <p:attrNameLst>
                                          <p:attrName>fillcolor</p:attrName>
                                        </p:attrNameLst>
                                      </p:cBhvr>
                                      <p:to>
                                        <a:srgbClr val="D83B01"/>
                                      </p:to>
                                    </p:animClr>
                                    <p:set>
                                      <p:cBhvr>
                                        <p:cTn id="96" dur="500" fill="hold"/>
                                        <p:tgtEl>
                                          <p:spTgt spid="478"/>
                                        </p:tgtEl>
                                        <p:attrNameLst>
                                          <p:attrName>fill.type</p:attrName>
                                        </p:attrNameLst>
                                      </p:cBhvr>
                                      <p:to>
                                        <p:strVal val="solid"/>
                                      </p:to>
                                    </p:set>
                                    <p:set>
                                      <p:cBhvr>
                                        <p:cTn id="97" dur="500" fill="hold"/>
                                        <p:tgtEl>
                                          <p:spTgt spid="47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4" grpId="0" animBg="1"/>
      <p:bldP spid="465" grpId="0" animBg="1"/>
      <p:bldP spid="466" grpId="0" animBg="1"/>
      <p:bldP spid="467" grpId="0" animBg="1"/>
      <p:bldP spid="468" grpId="0" animBg="1"/>
      <p:bldP spid="469" grpId="0" animBg="1"/>
      <p:bldP spid="470" grpId="0" animBg="1"/>
      <p:bldP spid="471" grpId="0" animBg="1"/>
      <p:bldP spid="472" grpId="0" animBg="1"/>
      <p:bldP spid="474" grpId="0" animBg="1"/>
      <p:bldP spid="476" grpId="0" animBg="1"/>
      <p:bldP spid="47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hidden="1"/>
          <p:cNvSpPr>
            <a:spLocks noChangeAspect="1" noChangeArrowheads="1" noTextEdit="1"/>
          </p:cNvSpPr>
          <p:nvPr/>
        </p:nvSpPr>
        <p:spPr bwMode="auto">
          <a:xfrm>
            <a:off x="234184" y="2126215"/>
            <a:ext cx="956878" cy="1877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 name="Text Placeholder 3"/>
          <p:cNvSpPr>
            <a:spLocks noGrp="1"/>
          </p:cNvSpPr>
          <p:nvPr>
            <p:ph type="body" sz="quarter" idx="11"/>
          </p:nvPr>
        </p:nvSpPr>
        <p:spPr/>
        <p:txBody>
          <a:bodyPr/>
          <a:lstStyle/>
          <a:p>
            <a:r>
              <a:rPr lang="en-US"/>
              <a:t>Extend</a:t>
            </a:r>
            <a:br>
              <a:rPr lang="en-US"/>
            </a:br>
            <a:r>
              <a:rPr lang="en-US"/>
              <a:t>Office 365</a:t>
            </a:r>
            <a:endParaRPr lang="en-US" dirty="0"/>
          </a:p>
        </p:txBody>
      </p:sp>
      <p:sp>
        <p:nvSpPr>
          <p:cNvPr id="5" name="Text Placeholder 4"/>
          <p:cNvSpPr>
            <a:spLocks noGrp="1"/>
          </p:cNvSpPr>
          <p:nvPr>
            <p:ph type="body" sz="quarter" idx="12"/>
          </p:nvPr>
        </p:nvSpPr>
        <p:spPr/>
        <p:txBody>
          <a:bodyPr/>
          <a:lstStyle/>
          <a:p>
            <a:r>
              <a:rPr lang="en-US"/>
              <a:t>1</a:t>
            </a:r>
            <a:endParaRPr lang="en-US" dirty="0"/>
          </a:p>
        </p:txBody>
      </p:sp>
      <p:sp>
        <p:nvSpPr>
          <p:cNvPr id="9" name="Rectangle 8"/>
          <p:cNvSpPr/>
          <p:nvPr/>
        </p:nvSpPr>
        <p:spPr>
          <a:xfrm>
            <a:off x="7520682" y="3221625"/>
            <a:ext cx="3834201" cy="376554"/>
          </a:xfrm>
          <a:prstGeom prst="rect">
            <a:avLst/>
          </a:prstGeom>
        </p:spPr>
        <p:txBody>
          <a:bodyPr wrap="none">
            <a:spAutoFit/>
          </a:bodyPr>
          <a:lstStyle/>
          <a:p>
            <a:pPr defTabSz="932283"/>
            <a:r>
              <a:rPr lang="en-US" sz="1799" b="1" dirty="0">
                <a:gradFill>
                  <a:gsLst>
                    <a:gs pos="26496">
                      <a:schemeClr val="tx1"/>
                    </a:gs>
                    <a:gs pos="44000">
                      <a:schemeClr val="tx1"/>
                    </a:gs>
                  </a:gsLst>
                  <a:lin ang="5400000" scaled="0"/>
                </a:gradFill>
              </a:rPr>
              <a:t>OFFICE &amp; SHAREPOINT ADD-INS</a:t>
            </a:r>
            <a:endParaRPr lang="en-US" sz="1799" dirty="0">
              <a:gradFill>
                <a:gsLst>
                  <a:gs pos="26496">
                    <a:schemeClr val="tx1"/>
                  </a:gs>
                  <a:gs pos="44000">
                    <a:schemeClr val="tx1"/>
                  </a:gs>
                </a:gsLst>
                <a:lin ang="5400000" scaled="0"/>
              </a:gradFill>
            </a:endParaRPr>
          </a:p>
        </p:txBody>
      </p:sp>
    </p:spTree>
    <p:extLst>
      <p:ext uri="{BB962C8B-B14F-4D97-AF65-F5344CB8AC3E}">
        <p14:creationId xmlns:p14="http://schemas.microsoft.com/office/powerpoint/2010/main" val="64776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26496">
                      <a:schemeClr val="tx1"/>
                    </a:gs>
                    <a:gs pos="44000">
                      <a:schemeClr val="tx1"/>
                    </a:gs>
                  </a:gsLst>
                  <a:lin ang="5400000" scaled="0"/>
                </a:gradFill>
              </a:rPr>
              <a:t>Office add-ins</a:t>
            </a:r>
            <a:endParaRPr lang="en-US" dirty="0">
              <a:gradFill>
                <a:gsLst>
                  <a:gs pos="26496">
                    <a:schemeClr val="tx1"/>
                  </a:gs>
                  <a:gs pos="44000">
                    <a:schemeClr val="tx1"/>
                  </a:gs>
                </a:gsLst>
                <a:lin ang="5400000" scaled="0"/>
              </a:gradFill>
            </a:endParaRPr>
          </a:p>
        </p:txBody>
      </p:sp>
      <p:sp>
        <p:nvSpPr>
          <p:cNvPr id="4" name="Text Placeholder 3"/>
          <p:cNvSpPr>
            <a:spLocks noGrp="1"/>
          </p:cNvSpPr>
          <p:nvPr>
            <p:ph type="body" sz="quarter" idx="10"/>
          </p:nvPr>
        </p:nvSpPr>
        <p:spPr>
          <a:xfrm>
            <a:off x="277029" y="1212850"/>
            <a:ext cx="11882419" cy="4206308"/>
          </a:xfrm>
        </p:spPr>
        <p:txBody>
          <a:bodyPr/>
          <a:lstStyle/>
          <a:p>
            <a:pPr marL="582642" indent="-582642"/>
            <a:r>
              <a:rPr lang="en-US">
                <a:gradFill>
                  <a:gsLst>
                    <a:gs pos="26496">
                      <a:schemeClr val="tx1"/>
                    </a:gs>
                    <a:gs pos="44000">
                      <a:schemeClr val="tx1"/>
                    </a:gs>
                  </a:gsLst>
                  <a:lin ang="5400000" scaled="0"/>
                </a:gradFill>
              </a:rPr>
              <a:t>Built with web standards</a:t>
            </a:r>
          </a:p>
          <a:p>
            <a:pPr marL="582642" indent="-582642"/>
            <a:r>
              <a:rPr lang="en-US">
                <a:gradFill>
                  <a:gsLst>
                    <a:gs pos="26496">
                      <a:schemeClr val="tx1"/>
                    </a:gs>
                    <a:gs pos="44000">
                      <a:schemeClr val="tx1"/>
                    </a:gs>
                  </a:gsLst>
                  <a:lin ang="5400000" scaled="0"/>
                </a:gradFill>
              </a:rPr>
              <a:t>Office.js provides interop</a:t>
            </a:r>
          </a:p>
          <a:p>
            <a:pPr marL="582642" indent="-582642"/>
            <a:r>
              <a:rPr lang="en-US">
                <a:gradFill>
                  <a:gsLst>
                    <a:gs pos="26496">
                      <a:schemeClr val="tx1"/>
                    </a:gs>
                    <a:gs pos="44000">
                      <a:schemeClr val="tx1"/>
                    </a:gs>
                  </a:gsLst>
                  <a:lin ang="5400000" scaled="0"/>
                </a:gradFill>
              </a:rPr>
              <a:t>Hosted centrally</a:t>
            </a:r>
          </a:p>
          <a:p>
            <a:pPr marL="582642" indent="-582642"/>
            <a:r>
              <a:rPr lang="en-US">
                <a:gradFill>
                  <a:gsLst>
                    <a:gs pos="26496">
                      <a:schemeClr val="tx1"/>
                    </a:gs>
                    <a:gs pos="44000">
                      <a:schemeClr val="tx1"/>
                    </a:gs>
                  </a:gsLst>
                  <a:lin ang="5400000" scaled="0"/>
                </a:gradFill>
              </a:rPr>
              <a:t>Almost zero client footprint</a:t>
            </a:r>
          </a:p>
          <a:p>
            <a:pPr marL="582642" indent="-582642"/>
            <a:r>
              <a:rPr lang="en-US">
                <a:gradFill>
                  <a:gsLst>
                    <a:gs pos="26496">
                      <a:schemeClr val="tx1"/>
                    </a:gs>
                    <a:gs pos="44000">
                      <a:schemeClr val="tx1"/>
                    </a:gs>
                  </a:gsLst>
                  <a:lin ang="5400000" scaled="0"/>
                </a:gradFill>
              </a:rPr>
              <a:t>Runs where Office runs</a:t>
            </a:r>
          </a:p>
          <a:p>
            <a:pPr marL="582642" indent="-582642"/>
            <a:r>
              <a:rPr lang="en-US">
                <a:gradFill>
                  <a:gsLst>
                    <a:gs pos="26496">
                      <a:schemeClr val="tx1"/>
                    </a:gs>
                    <a:gs pos="44000">
                      <a:schemeClr val="tx1"/>
                    </a:gs>
                  </a:gsLst>
                  <a:lin ang="5400000" scaled="0"/>
                </a:gradFill>
              </a:rPr>
              <a:t>Discoverable marketplace</a:t>
            </a:r>
            <a:endParaRPr lang="en-US" dirty="0">
              <a:gradFill>
                <a:gsLst>
                  <a:gs pos="26496">
                    <a:schemeClr val="tx1"/>
                  </a:gs>
                  <a:gs pos="44000">
                    <a:schemeClr val="tx1"/>
                  </a:gs>
                </a:gsLst>
                <a:lin ang="5400000" scaled="0"/>
              </a:gradFill>
            </a:endParaRPr>
          </a:p>
        </p:txBody>
      </p:sp>
      <p:pic>
        <p:nvPicPr>
          <p:cNvPr id="3" name="OWA"/>
          <p:cNvPicPr>
            <a:picLocks noChangeAspect="1"/>
          </p:cNvPicPr>
          <p:nvPr/>
        </p:nvPicPr>
        <p:blipFill>
          <a:blip r:embed="rId3"/>
          <a:stretch>
            <a:fillRect/>
          </a:stretch>
        </p:blipFill>
        <p:spPr>
          <a:xfrm>
            <a:off x="3939131" y="1601815"/>
            <a:ext cx="5209796" cy="4359926"/>
          </a:xfrm>
          <a:prstGeom prst="rect">
            <a:avLst/>
          </a:prstGeom>
        </p:spPr>
      </p:pic>
      <p:grpSp>
        <p:nvGrpSpPr>
          <p:cNvPr id="11" name="iFrame"/>
          <p:cNvGrpSpPr/>
          <p:nvPr/>
        </p:nvGrpSpPr>
        <p:grpSpPr>
          <a:xfrm>
            <a:off x="9434204" y="3446329"/>
            <a:ext cx="2634750" cy="1919272"/>
            <a:chOff x="9243739" y="3008262"/>
            <a:chExt cx="2584362" cy="1882567"/>
          </a:xfrm>
        </p:grpSpPr>
        <p:sp>
          <p:nvSpPr>
            <p:cNvPr id="5" name="Rectangle 4"/>
            <p:cNvSpPr/>
            <p:nvPr/>
          </p:nvSpPr>
          <p:spPr bwMode="auto">
            <a:xfrm>
              <a:off x="9296400" y="3027680"/>
              <a:ext cx="2479040" cy="1817062"/>
            </a:xfrm>
            <a:prstGeom prst="rect">
              <a:avLst/>
            </a:prstGeom>
            <a:solidFill>
              <a:srgbClr val="0070C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23" tIns="93223" rIns="34962" bIns="34962" rtlCol="0" anchor="b" anchorCtr="0"/>
            <a:lstStyle/>
            <a:p>
              <a:pPr algn="ctr" defTabSz="9505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9243739" y="3008262"/>
              <a:ext cx="2584362" cy="1882567"/>
            </a:xfrm>
            <a:prstGeom prst="rect">
              <a:avLst/>
            </a:prstGeom>
            <a:noFill/>
          </p:spPr>
          <p:txBody>
            <a:bodyPr wrap="none" lIns="186446" tIns="149157" rIns="186446" bIns="149157" rtlCol="0">
              <a:spAutoFit/>
            </a:bodyPr>
            <a:lstStyle/>
            <a:p>
              <a:pPr algn="ctr">
                <a:lnSpc>
                  <a:spcPct val="90000"/>
                </a:lnSpc>
                <a:spcAft>
                  <a:spcPts val="612"/>
                </a:spcAft>
              </a:pPr>
              <a:r>
                <a:rPr lang="en-US" sz="2447" dirty="0">
                  <a:solidFill>
                    <a:schemeClr val="bg1"/>
                  </a:solidFill>
                </a:rPr>
                <a:t>Browser Control</a:t>
              </a:r>
            </a:p>
            <a:p>
              <a:pPr algn="ctr">
                <a:lnSpc>
                  <a:spcPct val="90000"/>
                </a:lnSpc>
                <a:spcAft>
                  <a:spcPts val="612"/>
                </a:spcAft>
              </a:pPr>
              <a:r>
                <a:rPr lang="en-US" sz="2447" dirty="0">
                  <a:solidFill>
                    <a:schemeClr val="bg1"/>
                  </a:solidFill>
                </a:rPr>
                <a:t>or </a:t>
              </a:r>
              <a:r>
                <a:rPr lang="en-US" sz="2447" dirty="0" err="1">
                  <a:solidFill>
                    <a:schemeClr val="bg1"/>
                  </a:solidFill>
                </a:rPr>
                <a:t>iFrame</a:t>
              </a:r>
              <a:r>
                <a:rPr lang="en-US" sz="2447" dirty="0">
                  <a:solidFill>
                    <a:schemeClr val="bg1"/>
                  </a:solidFill>
                </a:rPr>
                <a:t> </a:t>
              </a:r>
            </a:p>
            <a:p>
              <a:pPr algn="ctr">
                <a:lnSpc>
                  <a:spcPct val="90000"/>
                </a:lnSpc>
                <a:spcAft>
                  <a:spcPts val="612"/>
                </a:spcAft>
              </a:pPr>
              <a:r>
                <a:rPr lang="en-US" sz="2447" dirty="0">
                  <a:solidFill>
                    <a:schemeClr val="bg1"/>
                  </a:solidFill>
                </a:rPr>
                <a:t>With HTML5, </a:t>
              </a:r>
            </a:p>
            <a:p>
              <a:pPr algn="ctr">
                <a:lnSpc>
                  <a:spcPct val="90000"/>
                </a:lnSpc>
                <a:spcAft>
                  <a:spcPts val="612"/>
                </a:spcAft>
              </a:pPr>
              <a:r>
                <a:rPr lang="en-US" sz="2447" dirty="0">
                  <a:solidFill>
                    <a:schemeClr val="bg1"/>
                  </a:solidFill>
                </a:rPr>
                <a:t>JavaScript, CSS</a:t>
              </a:r>
            </a:p>
          </p:txBody>
        </p:sp>
      </p:grpSp>
      <p:grpSp>
        <p:nvGrpSpPr>
          <p:cNvPr id="18" name="Manifest"/>
          <p:cNvGrpSpPr/>
          <p:nvPr/>
        </p:nvGrpSpPr>
        <p:grpSpPr>
          <a:xfrm>
            <a:off x="6928178" y="1577816"/>
            <a:ext cx="5510453" cy="4997165"/>
            <a:chOff x="6800345" y="6081180"/>
            <a:chExt cx="5405069" cy="4901598"/>
          </a:xfrm>
        </p:grpSpPr>
        <p:sp>
          <p:nvSpPr>
            <p:cNvPr id="15" name="Rectangle 14"/>
            <p:cNvSpPr/>
            <p:nvPr/>
          </p:nvSpPr>
          <p:spPr bwMode="auto">
            <a:xfrm>
              <a:off x="6814919" y="6102677"/>
              <a:ext cx="5110161" cy="4816751"/>
            </a:xfrm>
            <a:prstGeom prst="rect">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23" tIns="93223" rIns="34962" bIns="34962" rtlCol="0" anchor="b" anchorCtr="0"/>
            <a:lstStyle/>
            <a:p>
              <a:pPr algn="ctr" defTabSz="9505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6800345" y="6081180"/>
              <a:ext cx="5405069" cy="4901598"/>
            </a:xfrm>
            <a:prstGeom prst="rect">
              <a:avLst/>
            </a:prstGeom>
            <a:noFill/>
          </p:spPr>
          <p:txBody>
            <a:bodyPr wrap="none" lIns="186446" tIns="149157" rIns="186446" bIns="149157" rtlCol="0">
              <a:spAutoFit/>
            </a:bodyPr>
            <a:lstStyle/>
            <a:p>
              <a:pPr>
                <a:lnSpc>
                  <a:spcPct val="90000"/>
                </a:lnSpc>
                <a:spcAft>
                  <a:spcPts val="612"/>
                </a:spcAft>
              </a:pPr>
              <a:r>
                <a:rPr lang="en-US" sz="1224" dirty="0">
                  <a:solidFill>
                    <a:schemeClr val="tx2">
                      <a:lumMod val="60000"/>
                      <a:lumOff val="40000"/>
                    </a:schemeClr>
                  </a:solidFill>
                </a:rPr>
                <a:t>&lt;?</a:t>
              </a:r>
              <a:r>
                <a:rPr lang="en-US" sz="1224" dirty="0">
                  <a:solidFill>
                    <a:srgbClr val="800000"/>
                  </a:solidFill>
                </a:rPr>
                <a:t>xml</a:t>
              </a:r>
              <a:r>
                <a:rPr lang="en-US" sz="1224" dirty="0"/>
                <a:t> </a:t>
              </a:r>
              <a:r>
                <a:rPr lang="en-US" sz="1224" dirty="0">
                  <a:solidFill>
                    <a:srgbClr val="FF0000"/>
                  </a:solidFill>
                </a:rPr>
                <a:t>version</a:t>
              </a:r>
              <a:r>
                <a:rPr lang="en-US" sz="1224" dirty="0">
                  <a:solidFill>
                    <a:schemeClr val="tx2">
                      <a:lumMod val="60000"/>
                      <a:lumOff val="40000"/>
                    </a:schemeClr>
                  </a:solidFill>
                </a:rPr>
                <a:t>=</a:t>
              </a:r>
              <a:r>
                <a:rPr lang="en-US" sz="1224" dirty="0"/>
                <a:t>"</a:t>
              </a:r>
              <a:r>
                <a:rPr lang="en-US" sz="1224" dirty="0">
                  <a:solidFill>
                    <a:schemeClr val="tx2">
                      <a:lumMod val="60000"/>
                      <a:lumOff val="40000"/>
                    </a:schemeClr>
                  </a:solidFill>
                </a:rPr>
                <a:t>1.0</a:t>
              </a:r>
              <a:r>
                <a:rPr lang="en-US" sz="1224" dirty="0"/>
                <a:t>" </a:t>
              </a:r>
              <a:r>
                <a:rPr lang="en-US" sz="1224" dirty="0">
                  <a:solidFill>
                    <a:srgbClr val="FF0000"/>
                  </a:solidFill>
                </a:rPr>
                <a:t>encoding</a:t>
              </a:r>
              <a:r>
                <a:rPr lang="en-US" sz="1224" dirty="0">
                  <a:solidFill>
                    <a:schemeClr val="tx2">
                      <a:lumMod val="60000"/>
                      <a:lumOff val="40000"/>
                    </a:schemeClr>
                  </a:solidFill>
                </a:rPr>
                <a:t>=</a:t>
              </a:r>
              <a:r>
                <a:rPr lang="en-US" sz="1224" dirty="0"/>
                <a:t>"</a:t>
              </a:r>
              <a:r>
                <a:rPr lang="en-US" sz="1224" dirty="0">
                  <a:solidFill>
                    <a:schemeClr val="tx2">
                      <a:lumMod val="60000"/>
                      <a:lumOff val="40000"/>
                    </a:schemeClr>
                  </a:solidFill>
                </a:rPr>
                <a:t>UTF-8</a:t>
              </a:r>
              <a:r>
                <a:rPr lang="en-US" sz="1224" dirty="0"/>
                <a:t>"</a:t>
              </a:r>
              <a:r>
                <a:rPr lang="en-US" sz="1224" dirty="0">
                  <a:solidFill>
                    <a:schemeClr val="tx2">
                      <a:lumMod val="60000"/>
                      <a:lumOff val="40000"/>
                    </a:schemeClr>
                  </a:solidFill>
                </a:rPr>
                <a:t>?&gt;</a:t>
              </a:r>
            </a:p>
            <a:p>
              <a:pPr>
                <a:lnSpc>
                  <a:spcPct val="90000"/>
                </a:lnSpc>
                <a:spcAft>
                  <a:spcPts val="612"/>
                </a:spcAft>
              </a:pPr>
              <a:r>
                <a:rPr lang="en-US" sz="1224" dirty="0">
                  <a:solidFill>
                    <a:schemeClr val="tx2">
                      <a:lumMod val="60000"/>
                      <a:lumOff val="40000"/>
                    </a:schemeClr>
                  </a:solidFill>
                </a:rPr>
                <a:t>&lt;</a:t>
              </a:r>
              <a:r>
                <a:rPr lang="en-US" sz="1224" dirty="0" err="1">
                  <a:solidFill>
                    <a:srgbClr val="800000"/>
                  </a:solidFill>
                </a:rPr>
                <a:t>OfficeApp</a:t>
              </a:r>
              <a:r>
                <a:rPr lang="en-US" sz="1224" dirty="0"/>
                <a:t> </a:t>
              </a:r>
              <a:r>
                <a:rPr lang="en-US" sz="1224" dirty="0" err="1">
                  <a:solidFill>
                    <a:srgbClr val="FF0000"/>
                  </a:solidFill>
                </a:rPr>
                <a:t>xsi:type</a:t>
              </a:r>
              <a:r>
                <a:rPr lang="en-US" sz="1224" dirty="0">
                  <a:solidFill>
                    <a:schemeClr val="tx2">
                      <a:lumMod val="60000"/>
                      <a:lumOff val="40000"/>
                    </a:schemeClr>
                  </a:solidFill>
                </a:rPr>
                <a:t>=</a:t>
              </a:r>
              <a:r>
                <a:rPr lang="en-US" sz="1224" dirty="0"/>
                <a:t>"</a:t>
              </a:r>
              <a:r>
                <a:rPr lang="en-US" sz="1224" dirty="0" err="1">
                  <a:solidFill>
                    <a:schemeClr val="tx2">
                      <a:lumMod val="60000"/>
                      <a:lumOff val="40000"/>
                    </a:schemeClr>
                  </a:solidFill>
                </a:rPr>
                <a:t>MailApp</a:t>
              </a:r>
              <a:r>
                <a:rPr lang="en-US" sz="1224" dirty="0"/>
                <a:t>"</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Version</a:t>
              </a:r>
              <a:r>
                <a:rPr lang="en-US" sz="1224" dirty="0">
                  <a:solidFill>
                    <a:schemeClr val="tx2">
                      <a:lumMod val="60000"/>
                      <a:lumOff val="40000"/>
                    </a:schemeClr>
                  </a:solidFill>
                </a:rPr>
                <a:t>&gt;</a:t>
              </a:r>
              <a:r>
                <a:rPr lang="en-US" sz="1224" dirty="0"/>
                <a:t>1.0.0.0</a:t>
              </a:r>
              <a:r>
                <a:rPr lang="en-US" sz="1224" dirty="0">
                  <a:solidFill>
                    <a:schemeClr val="tx2">
                      <a:lumMod val="60000"/>
                      <a:lumOff val="40000"/>
                    </a:schemeClr>
                  </a:solidFill>
                </a:rPr>
                <a:t>&lt;/</a:t>
              </a:r>
              <a:r>
                <a:rPr lang="en-US" sz="1224" dirty="0">
                  <a:solidFill>
                    <a:srgbClr val="800000"/>
                  </a:solidFill>
                </a:rPr>
                <a:t>Version</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err="1">
                  <a:solidFill>
                    <a:srgbClr val="800000"/>
                  </a:solidFill>
                </a:rPr>
                <a:t>ProviderName</a:t>
              </a:r>
              <a:r>
                <a:rPr lang="en-US" sz="1224" dirty="0">
                  <a:solidFill>
                    <a:schemeClr val="tx2">
                      <a:lumMod val="60000"/>
                      <a:lumOff val="40000"/>
                    </a:schemeClr>
                  </a:solidFill>
                </a:rPr>
                <a:t>&gt;</a:t>
              </a:r>
              <a:r>
                <a:rPr lang="en-US" sz="1224" dirty="0"/>
                <a:t>Salesforce.com</a:t>
              </a:r>
              <a:r>
                <a:rPr lang="en-US" sz="1224" dirty="0">
                  <a:solidFill>
                    <a:schemeClr val="tx2">
                      <a:lumMod val="60000"/>
                      <a:lumOff val="40000"/>
                    </a:schemeClr>
                  </a:solidFill>
                </a:rPr>
                <a:t>&lt;/</a:t>
              </a:r>
              <a:r>
                <a:rPr lang="en-US" sz="1224" dirty="0" err="1">
                  <a:solidFill>
                    <a:srgbClr val="800000"/>
                  </a:solidFill>
                </a:rPr>
                <a:t>ProviderName</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err="1">
                  <a:solidFill>
                    <a:srgbClr val="800000"/>
                  </a:solidFill>
                </a:rPr>
                <a:t>DefaultLocale</a:t>
              </a:r>
              <a:r>
                <a:rPr lang="en-US" sz="1224" dirty="0">
                  <a:solidFill>
                    <a:schemeClr val="tx2">
                      <a:lumMod val="60000"/>
                      <a:lumOff val="40000"/>
                    </a:schemeClr>
                  </a:solidFill>
                </a:rPr>
                <a:t>&gt;</a:t>
              </a:r>
              <a:r>
                <a:rPr lang="en-US" sz="1224" dirty="0" err="1"/>
                <a:t>en</a:t>
              </a:r>
              <a:r>
                <a:rPr lang="en-US" sz="1224" dirty="0"/>
                <a:t>-US</a:t>
              </a:r>
              <a:r>
                <a:rPr lang="en-US" sz="1224" dirty="0">
                  <a:solidFill>
                    <a:schemeClr val="tx2">
                      <a:lumMod val="60000"/>
                      <a:lumOff val="40000"/>
                    </a:schemeClr>
                  </a:solidFill>
                </a:rPr>
                <a:t>&lt;/</a:t>
              </a:r>
              <a:r>
                <a:rPr lang="en-US" sz="1224" dirty="0" err="1">
                  <a:solidFill>
                    <a:srgbClr val="800000"/>
                  </a:solidFill>
                </a:rPr>
                <a:t>DefaultLocale</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err="1">
                  <a:solidFill>
                    <a:srgbClr val="800000"/>
                  </a:solidFill>
                </a:rPr>
                <a:t>DisplayName</a:t>
              </a:r>
              <a:r>
                <a:rPr lang="en-US" sz="1224" dirty="0"/>
                <a:t> </a:t>
              </a:r>
              <a:r>
                <a:rPr lang="en-US" sz="1224" dirty="0" err="1">
                  <a:solidFill>
                    <a:srgbClr val="FF0000"/>
                  </a:solidFill>
                </a:rPr>
                <a:t>DefaultValue</a:t>
              </a:r>
              <a:r>
                <a:rPr lang="en-US" sz="1224" dirty="0">
                  <a:solidFill>
                    <a:schemeClr val="tx2">
                      <a:lumMod val="60000"/>
                      <a:lumOff val="40000"/>
                    </a:schemeClr>
                  </a:solidFill>
                </a:rPr>
                <a:t>=</a:t>
              </a:r>
              <a:r>
                <a:rPr lang="en-US" sz="1224" dirty="0"/>
                <a:t>“</a:t>
              </a:r>
              <a:r>
                <a:rPr lang="en-US" sz="1224" dirty="0">
                  <a:solidFill>
                    <a:schemeClr val="tx2">
                      <a:lumMod val="60000"/>
                      <a:lumOff val="40000"/>
                    </a:schemeClr>
                  </a:solidFill>
                </a:rPr>
                <a:t>Salesforce</a:t>
              </a:r>
              <a:r>
                <a:rPr lang="en-US" sz="1224" dirty="0"/>
                <a:t>" </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Capabilities</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Capability</a:t>
              </a:r>
              <a:r>
                <a:rPr lang="en-US" sz="1224" dirty="0"/>
                <a:t> </a:t>
              </a:r>
              <a:r>
                <a:rPr lang="en-US" sz="1224" dirty="0">
                  <a:solidFill>
                    <a:srgbClr val="FF0000"/>
                  </a:solidFill>
                </a:rPr>
                <a:t>Name</a:t>
              </a:r>
              <a:r>
                <a:rPr lang="en-US" sz="1224" dirty="0">
                  <a:solidFill>
                    <a:schemeClr val="tx2">
                      <a:lumMod val="60000"/>
                      <a:lumOff val="40000"/>
                    </a:schemeClr>
                  </a:solidFill>
                </a:rPr>
                <a:t>=</a:t>
              </a:r>
              <a:r>
                <a:rPr lang="en-US" sz="1224" dirty="0"/>
                <a:t>"</a:t>
              </a:r>
              <a:r>
                <a:rPr lang="en-US" sz="1224" dirty="0">
                  <a:solidFill>
                    <a:schemeClr val="tx2">
                      <a:lumMod val="60000"/>
                      <a:lumOff val="40000"/>
                    </a:schemeClr>
                  </a:solidFill>
                </a:rPr>
                <a:t>Mailbox</a:t>
              </a:r>
              <a:r>
                <a:rPr lang="en-US" sz="1224" dirty="0"/>
                <a:t>" </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Capabilities</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err="1">
                  <a:solidFill>
                    <a:srgbClr val="800000"/>
                  </a:solidFill>
                </a:rPr>
                <a:t>DesktopSettings</a:t>
              </a:r>
              <a:r>
                <a:rPr lang="en-US" sz="1224" dirty="0">
                  <a:solidFill>
                    <a:schemeClr val="tx2">
                      <a:lumMod val="60000"/>
                      <a:lumOff val="40000"/>
                    </a:schemeClr>
                  </a:solidFill>
                </a:rPr>
                <a:t>&gt;</a:t>
              </a:r>
            </a:p>
            <a:p>
              <a:pPr>
                <a:lnSpc>
                  <a:spcPct val="90000"/>
                </a:lnSpc>
                <a:spcAft>
                  <a:spcPts val="612"/>
                </a:spcAft>
              </a:pPr>
              <a:r>
                <a:rPr lang="en-US" sz="1224" dirty="0"/>
                <a:t>    </a:t>
              </a:r>
              <a:r>
                <a:rPr lang="en-US" sz="1224" b="1" dirty="0">
                  <a:solidFill>
                    <a:schemeClr val="tx2">
                      <a:lumMod val="60000"/>
                      <a:lumOff val="40000"/>
                    </a:schemeClr>
                  </a:solidFill>
                </a:rPr>
                <a:t>&lt;</a:t>
              </a:r>
              <a:r>
                <a:rPr lang="en-US" sz="1224" b="1" dirty="0" err="1">
                  <a:solidFill>
                    <a:srgbClr val="800000"/>
                  </a:solidFill>
                </a:rPr>
                <a:t>SourceLocation</a:t>
              </a:r>
              <a:r>
                <a:rPr lang="en-US" sz="1224" b="1" dirty="0"/>
                <a:t> </a:t>
              </a:r>
              <a:r>
                <a:rPr lang="en-US" sz="1224" b="1" dirty="0" err="1">
                  <a:solidFill>
                    <a:srgbClr val="FF0000"/>
                  </a:solidFill>
                </a:rPr>
                <a:t>DefaultValue</a:t>
              </a:r>
              <a:r>
                <a:rPr lang="en-US" sz="1224" b="1" dirty="0">
                  <a:solidFill>
                    <a:schemeClr val="tx2">
                      <a:lumMod val="60000"/>
                      <a:lumOff val="40000"/>
                    </a:schemeClr>
                  </a:solidFill>
                </a:rPr>
                <a:t>=</a:t>
              </a:r>
              <a:r>
                <a:rPr lang="en-US" sz="1224" b="1" dirty="0"/>
                <a:t>“</a:t>
              </a:r>
              <a:r>
                <a:rPr lang="en-US" sz="1224" b="1" dirty="0">
                  <a:solidFill>
                    <a:schemeClr val="tx2">
                      <a:lumMod val="60000"/>
                      <a:lumOff val="40000"/>
                    </a:schemeClr>
                  </a:solidFill>
                </a:rPr>
                <a:t>https://salesforce.com/office</a:t>
              </a:r>
              <a:r>
                <a:rPr lang="en-US" sz="1224" b="1" dirty="0"/>
                <a:t>" </a:t>
              </a:r>
              <a:r>
                <a:rPr lang="en-US" sz="1224" b="1"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err="1">
                  <a:solidFill>
                    <a:srgbClr val="800000"/>
                  </a:solidFill>
                </a:rPr>
                <a:t>RequestedHeight</a:t>
              </a:r>
              <a:r>
                <a:rPr lang="en-US" sz="1224" dirty="0">
                  <a:solidFill>
                    <a:schemeClr val="tx2">
                      <a:lumMod val="60000"/>
                      <a:lumOff val="40000"/>
                    </a:schemeClr>
                  </a:solidFill>
                </a:rPr>
                <a:t>&gt;</a:t>
              </a:r>
              <a:r>
                <a:rPr lang="en-US" sz="1224" dirty="0"/>
                <a:t>300</a:t>
              </a:r>
              <a:r>
                <a:rPr lang="en-US" sz="1224" dirty="0">
                  <a:solidFill>
                    <a:schemeClr val="tx2">
                      <a:lumMod val="60000"/>
                      <a:lumOff val="40000"/>
                    </a:schemeClr>
                  </a:solidFill>
                </a:rPr>
                <a:t>&lt;/</a:t>
              </a:r>
              <a:r>
                <a:rPr lang="en-US" sz="1224" dirty="0" err="1">
                  <a:solidFill>
                    <a:srgbClr val="800000"/>
                  </a:solidFill>
                </a:rPr>
                <a:t>RequestedHeight</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err="1">
                  <a:solidFill>
                    <a:srgbClr val="800000"/>
                  </a:solidFill>
                </a:rPr>
                <a:t>DesktopSettings</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Permissions</a:t>
              </a:r>
              <a:r>
                <a:rPr lang="en-US" sz="1224" dirty="0">
                  <a:solidFill>
                    <a:schemeClr val="tx2">
                      <a:lumMod val="60000"/>
                      <a:lumOff val="40000"/>
                    </a:schemeClr>
                  </a:solidFill>
                </a:rPr>
                <a:t>&gt;</a:t>
              </a:r>
              <a:r>
                <a:rPr lang="en-US" sz="1224" dirty="0" err="1"/>
                <a:t>ReadItem</a:t>
              </a:r>
              <a:r>
                <a:rPr lang="en-US" sz="1224" dirty="0">
                  <a:solidFill>
                    <a:schemeClr val="tx2">
                      <a:lumMod val="60000"/>
                      <a:lumOff val="40000"/>
                    </a:schemeClr>
                  </a:solidFill>
                </a:rPr>
                <a:t>&lt;/</a:t>
              </a:r>
              <a:r>
                <a:rPr lang="en-US" sz="1224" dirty="0">
                  <a:solidFill>
                    <a:srgbClr val="800000"/>
                  </a:solidFill>
                </a:rPr>
                <a:t>Permissions</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Rule</a:t>
              </a:r>
              <a:r>
                <a:rPr lang="en-US" sz="1224" dirty="0"/>
                <a:t> </a:t>
              </a:r>
              <a:r>
                <a:rPr lang="en-US" sz="1224" dirty="0" err="1">
                  <a:solidFill>
                    <a:srgbClr val="FF0000"/>
                  </a:solidFill>
                </a:rPr>
                <a:t>xsi:type</a:t>
              </a:r>
              <a:r>
                <a:rPr lang="en-US" sz="1224" dirty="0">
                  <a:solidFill>
                    <a:schemeClr val="tx2">
                      <a:lumMod val="60000"/>
                      <a:lumOff val="40000"/>
                    </a:schemeClr>
                  </a:solidFill>
                </a:rPr>
                <a:t>=</a:t>
              </a:r>
              <a:r>
                <a:rPr lang="en-US" sz="1224" dirty="0"/>
                <a:t>"</a:t>
              </a:r>
              <a:r>
                <a:rPr lang="en-US" sz="1224" dirty="0" err="1">
                  <a:solidFill>
                    <a:schemeClr val="tx2">
                      <a:lumMod val="60000"/>
                      <a:lumOff val="40000"/>
                    </a:schemeClr>
                  </a:solidFill>
                </a:rPr>
                <a:t>RuleCollection</a:t>
              </a:r>
              <a:r>
                <a:rPr lang="en-US" sz="1224" dirty="0"/>
                <a:t>" </a:t>
              </a:r>
              <a:r>
                <a:rPr lang="en-US" sz="1224" dirty="0">
                  <a:solidFill>
                    <a:srgbClr val="FF0000"/>
                  </a:solidFill>
                </a:rPr>
                <a:t>Mode</a:t>
              </a:r>
              <a:r>
                <a:rPr lang="en-US" sz="1224" dirty="0">
                  <a:solidFill>
                    <a:schemeClr val="tx2">
                      <a:lumMod val="60000"/>
                      <a:lumOff val="40000"/>
                    </a:schemeClr>
                  </a:solidFill>
                </a:rPr>
                <a:t>=</a:t>
              </a:r>
              <a:r>
                <a:rPr lang="en-US" sz="1224" dirty="0"/>
                <a:t>"</a:t>
              </a:r>
              <a:r>
                <a:rPr lang="en-US" sz="1224" dirty="0">
                  <a:solidFill>
                    <a:schemeClr val="tx2">
                      <a:lumMod val="60000"/>
                      <a:lumOff val="40000"/>
                    </a:schemeClr>
                  </a:solidFill>
                </a:rPr>
                <a:t>Or</a:t>
              </a:r>
              <a:r>
                <a:rPr lang="en-US" sz="1224" dirty="0"/>
                <a:t>"</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Rule</a:t>
              </a:r>
              <a:r>
                <a:rPr lang="en-US" sz="1224" dirty="0"/>
                <a:t> </a:t>
              </a:r>
              <a:r>
                <a:rPr lang="en-US" sz="1224" dirty="0" err="1">
                  <a:solidFill>
                    <a:srgbClr val="FF0000"/>
                  </a:solidFill>
                </a:rPr>
                <a:t>xsi:type</a:t>
              </a:r>
              <a:r>
                <a:rPr lang="en-US" sz="1224" dirty="0">
                  <a:solidFill>
                    <a:schemeClr val="tx2">
                      <a:lumMod val="60000"/>
                      <a:lumOff val="40000"/>
                    </a:schemeClr>
                  </a:solidFill>
                </a:rPr>
                <a:t>=</a:t>
              </a:r>
              <a:r>
                <a:rPr lang="en-US" sz="1224" dirty="0"/>
                <a:t>"</a:t>
              </a:r>
              <a:r>
                <a:rPr lang="en-US" sz="1224" dirty="0" err="1">
                  <a:solidFill>
                    <a:schemeClr val="tx2">
                      <a:lumMod val="60000"/>
                      <a:lumOff val="40000"/>
                    </a:schemeClr>
                  </a:solidFill>
                </a:rPr>
                <a:t>ItemIs</a:t>
              </a:r>
              <a:r>
                <a:rPr lang="en-US" sz="1224" dirty="0"/>
                <a:t>" </a:t>
              </a:r>
              <a:r>
                <a:rPr lang="en-US" sz="1224" dirty="0" err="1">
                  <a:solidFill>
                    <a:srgbClr val="FF0000"/>
                  </a:solidFill>
                </a:rPr>
                <a:t>ItemType</a:t>
              </a:r>
              <a:r>
                <a:rPr lang="en-US" sz="1224" dirty="0">
                  <a:solidFill>
                    <a:schemeClr val="tx2">
                      <a:lumMod val="60000"/>
                      <a:lumOff val="40000"/>
                    </a:schemeClr>
                  </a:solidFill>
                </a:rPr>
                <a:t>=</a:t>
              </a:r>
              <a:r>
                <a:rPr lang="en-US" sz="1224" dirty="0"/>
                <a:t>"</a:t>
              </a:r>
              <a:r>
                <a:rPr lang="en-US" sz="1224" dirty="0">
                  <a:solidFill>
                    <a:schemeClr val="tx2">
                      <a:lumMod val="60000"/>
                      <a:lumOff val="40000"/>
                    </a:schemeClr>
                  </a:solidFill>
                </a:rPr>
                <a:t>Message</a:t>
              </a:r>
              <a:r>
                <a:rPr lang="en-US" sz="1224" dirty="0"/>
                <a:t>"</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Rule </a:t>
              </a:r>
              <a:r>
                <a:rPr lang="en-US" sz="1224" dirty="0" err="1">
                  <a:solidFill>
                    <a:srgbClr val="FF0000"/>
                  </a:solidFill>
                </a:rPr>
                <a:t>xsi:type</a:t>
              </a:r>
              <a:r>
                <a:rPr lang="en-US" sz="1224" dirty="0">
                  <a:solidFill>
                    <a:schemeClr val="tx2">
                      <a:lumMod val="60000"/>
                      <a:lumOff val="40000"/>
                    </a:schemeClr>
                  </a:solidFill>
                </a:rPr>
                <a:t>=</a:t>
              </a:r>
              <a:r>
                <a:rPr lang="en-US" sz="1224" dirty="0"/>
                <a:t>"</a:t>
              </a:r>
              <a:r>
                <a:rPr lang="en-US" sz="1224" dirty="0" err="1">
                  <a:solidFill>
                    <a:schemeClr val="tx2">
                      <a:lumMod val="60000"/>
                      <a:lumOff val="40000"/>
                    </a:schemeClr>
                  </a:solidFill>
                </a:rPr>
                <a:t>ItemIs</a:t>
              </a:r>
              <a:r>
                <a:rPr lang="en-US" sz="1224" dirty="0"/>
                <a:t>" </a:t>
              </a:r>
              <a:r>
                <a:rPr lang="en-US" sz="1224" dirty="0" err="1">
                  <a:solidFill>
                    <a:srgbClr val="FF0000"/>
                  </a:solidFill>
                </a:rPr>
                <a:t>ItemType</a:t>
              </a:r>
              <a:r>
                <a:rPr lang="en-US" sz="1224" dirty="0">
                  <a:solidFill>
                    <a:schemeClr val="tx2">
                      <a:lumMod val="60000"/>
                      <a:lumOff val="40000"/>
                    </a:schemeClr>
                  </a:solidFill>
                </a:rPr>
                <a:t>=</a:t>
              </a:r>
              <a:r>
                <a:rPr lang="en-US" sz="1224" dirty="0"/>
                <a:t>"</a:t>
              </a:r>
              <a:r>
                <a:rPr lang="en-US" sz="1224" dirty="0">
                  <a:solidFill>
                    <a:schemeClr val="tx2">
                      <a:lumMod val="60000"/>
                      <a:lumOff val="40000"/>
                    </a:schemeClr>
                  </a:solidFill>
                </a:rPr>
                <a:t>Appointment</a:t>
              </a:r>
              <a:r>
                <a:rPr lang="en-US" sz="1224" dirty="0"/>
                <a:t>"</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Rule</a:t>
              </a:r>
              <a:r>
                <a:rPr lang="en-US" sz="1224" dirty="0">
                  <a:solidFill>
                    <a:schemeClr val="tx2">
                      <a:lumMod val="60000"/>
                      <a:lumOff val="40000"/>
                    </a:schemeClr>
                  </a:solidFill>
                </a:rPr>
                <a:t>&gt;</a:t>
              </a:r>
            </a:p>
            <a:p>
              <a:pPr>
                <a:lnSpc>
                  <a:spcPct val="90000"/>
                </a:lnSpc>
                <a:spcAft>
                  <a:spcPts val="612"/>
                </a:spcAft>
              </a:pPr>
              <a:r>
                <a:rPr lang="en-US" sz="1224" dirty="0">
                  <a:solidFill>
                    <a:schemeClr val="tx2">
                      <a:lumMod val="60000"/>
                      <a:lumOff val="40000"/>
                    </a:schemeClr>
                  </a:solidFill>
                </a:rPr>
                <a:t>&lt;/</a:t>
              </a:r>
              <a:r>
                <a:rPr lang="en-US" sz="1224" dirty="0" err="1">
                  <a:solidFill>
                    <a:srgbClr val="800000"/>
                  </a:solidFill>
                </a:rPr>
                <a:t>OfficeApp</a:t>
              </a:r>
              <a:r>
                <a:rPr lang="en-US" sz="1224" dirty="0">
                  <a:solidFill>
                    <a:schemeClr val="tx2">
                      <a:lumMod val="60000"/>
                      <a:lumOff val="40000"/>
                    </a:schemeClr>
                  </a:solidFill>
                </a:rPr>
                <a:t>&gt;</a:t>
              </a:r>
            </a:p>
          </p:txBody>
        </p:sp>
      </p:grpSp>
      <p:grpSp>
        <p:nvGrpSpPr>
          <p:cNvPr id="450" name="Group 449"/>
          <p:cNvGrpSpPr/>
          <p:nvPr/>
        </p:nvGrpSpPr>
        <p:grpSpPr>
          <a:xfrm>
            <a:off x="8671940" y="2800903"/>
            <a:ext cx="762681" cy="1679759"/>
            <a:chOff x="8502780" y="2238443"/>
            <a:chExt cx="748095" cy="1647635"/>
          </a:xfrm>
        </p:grpSpPr>
        <p:sp>
          <p:nvSpPr>
            <p:cNvPr id="381" name="Freeform 380"/>
            <p:cNvSpPr/>
            <p:nvPr/>
          </p:nvSpPr>
          <p:spPr bwMode="auto">
            <a:xfrm rot="16200000">
              <a:off x="8053010" y="2688213"/>
              <a:ext cx="1647635" cy="748095"/>
            </a:xfrm>
            <a:custGeom>
              <a:avLst/>
              <a:gdLst>
                <a:gd name="connsiteX0" fmla="*/ 1358477 w 2642427"/>
                <a:gd name="connsiteY0" fmla="*/ 0 h 1199771"/>
                <a:gd name="connsiteX1" fmla="*/ 1528249 w 2642427"/>
                <a:gd name="connsiteY1" fmla="*/ 16598 h 1199771"/>
                <a:gd name="connsiteX2" fmla="*/ 2479380 w 2642427"/>
                <a:gd name="connsiteY2" fmla="*/ 864203 h 1199771"/>
                <a:gd name="connsiteX3" fmla="*/ 2642427 w 2642427"/>
                <a:gd name="connsiteY3" fmla="*/ 864203 h 1199771"/>
                <a:gd name="connsiteX4" fmla="*/ 2355798 w 2642427"/>
                <a:gd name="connsiteY4" fmla="*/ 1199771 h 1199771"/>
                <a:gd name="connsiteX5" fmla="*/ 1956627 w 2642427"/>
                <a:gd name="connsiteY5" fmla="*/ 864203 h 1199771"/>
                <a:gd name="connsiteX6" fmla="*/ 2115940 w 2642427"/>
                <a:gd name="connsiteY6" fmla="*/ 864203 h 1199771"/>
                <a:gd name="connsiteX7" fmla="*/ 2065934 w 2642427"/>
                <a:gd name="connsiteY7" fmla="*/ 765589 h 1199771"/>
                <a:gd name="connsiteX8" fmla="*/ 2057379 w 2642427"/>
                <a:gd name="connsiteY8" fmla="*/ 770537 h 1199771"/>
                <a:gd name="connsiteX9" fmla="*/ 1501006 w 2642427"/>
                <a:gd name="connsiteY9" fmla="*/ 362840 h 1199771"/>
                <a:gd name="connsiteX10" fmla="*/ 1391392 w 2642427"/>
                <a:gd name="connsiteY10" fmla="*/ 346394 h 1199771"/>
                <a:gd name="connsiteX11" fmla="*/ 1357611 w 2642427"/>
                <a:gd name="connsiteY11" fmla="*/ 344978 h 1199771"/>
                <a:gd name="connsiteX12" fmla="*/ 1288264 w 2642427"/>
                <a:gd name="connsiteY12" fmla="*/ 344347 h 1199771"/>
                <a:gd name="connsiteX13" fmla="*/ 1199101 w 2642427"/>
                <a:gd name="connsiteY13" fmla="*/ 352553 h 1199771"/>
                <a:gd name="connsiteX14" fmla="*/ 1189149 w 2642427"/>
                <a:gd name="connsiteY14" fmla="*/ 353867 h 1199771"/>
                <a:gd name="connsiteX15" fmla="*/ 1082177 w 2642427"/>
                <a:gd name="connsiteY15" fmla="*/ 378245 h 1199771"/>
                <a:gd name="connsiteX16" fmla="*/ 629491 w 2642427"/>
                <a:gd name="connsiteY16" fmla="*/ 701551 h 1199771"/>
                <a:gd name="connsiteX17" fmla="*/ 623287 w 2642427"/>
                <a:gd name="connsiteY17" fmla="*/ 697120 h 1199771"/>
                <a:gd name="connsiteX18" fmla="*/ 581341 w 2642427"/>
                <a:gd name="connsiteY18" fmla="*/ 756852 h 1199771"/>
                <a:gd name="connsiteX19" fmla="*/ 526487 w 2642427"/>
                <a:gd name="connsiteY19" fmla="*/ 864199 h 1199771"/>
                <a:gd name="connsiteX20" fmla="*/ 685800 w 2642427"/>
                <a:gd name="connsiteY20" fmla="*/ 864199 h 1199771"/>
                <a:gd name="connsiteX21" fmla="*/ 286629 w 2642427"/>
                <a:gd name="connsiteY21" fmla="*/ 1199767 h 1199771"/>
                <a:gd name="connsiteX22" fmla="*/ 0 w 2642427"/>
                <a:gd name="connsiteY22" fmla="*/ 864199 h 1199771"/>
                <a:gd name="connsiteX23" fmla="*/ 163047 w 2642427"/>
                <a:gd name="connsiteY23" fmla="*/ 864199 h 1199771"/>
                <a:gd name="connsiteX24" fmla="*/ 1171042 w 2642427"/>
                <a:gd name="connsiteY24" fmla="*/ 8322 h 1199771"/>
                <a:gd name="connsiteX25" fmla="*/ 1190272 w 2642427"/>
                <a:gd name="connsiteY25" fmla="*/ 7428 h 1199771"/>
                <a:gd name="connsiteX26" fmla="*/ 1190591 w 2642427"/>
                <a:gd name="connsiteY26" fmla="*/ 7369 h 1199771"/>
                <a:gd name="connsiteX27" fmla="*/ 1207600 w 2642427"/>
                <a:gd name="connsiteY27" fmla="*/ 6622 h 1199771"/>
                <a:gd name="connsiteX28" fmla="*/ 1348976 w 2642427"/>
                <a:gd name="connsiteY28" fmla="*/ 49 h 1199771"/>
                <a:gd name="connsiteX29" fmla="*/ 1351511 w 2642427"/>
                <a:gd name="connsiteY29" fmla="*/ 306 h 11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42427" h="1199771">
                  <a:moveTo>
                    <a:pt x="1358477" y="0"/>
                  </a:moveTo>
                  <a:cubicBezTo>
                    <a:pt x="1414880" y="1486"/>
                    <a:pt x="1471597" y="6967"/>
                    <a:pt x="1528249" y="16598"/>
                  </a:cubicBezTo>
                  <a:cubicBezTo>
                    <a:pt x="1981463" y="93649"/>
                    <a:pt x="2350841" y="422821"/>
                    <a:pt x="2479380" y="864203"/>
                  </a:cubicBezTo>
                  <a:lnTo>
                    <a:pt x="2642427" y="864203"/>
                  </a:lnTo>
                  <a:lnTo>
                    <a:pt x="2355798" y="1199771"/>
                  </a:lnTo>
                  <a:lnTo>
                    <a:pt x="1956627" y="864203"/>
                  </a:lnTo>
                  <a:lnTo>
                    <a:pt x="2115940" y="864203"/>
                  </a:lnTo>
                  <a:lnTo>
                    <a:pt x="2065934" y="765589"/>
                  </a:lnTo>
                  <a:lnTo>
                    <a:pt x="2057379" y="770537"/>
                  </a:lnTo>
                  <a:cubicBezTo>
                    <a:pt x="1935405" y="559668"/>
                    <a:pt x="1731905" y="414084"/>
                    <a:pt x="1501006" y="362840"/>
                  </a:cubicBezTo>
                  <a:lnTo>
                    <a:pt x="1391392" y="346394"/>
                  </a:lnTo>
                  <a:lnTo>
                    <a:pt x="1357611" y="344978"/>
                  </a:lnTo>
                  <a:lnTo>
                    <a:pt x="1288264" y="344347"/>
                  </a:lnTo>
                  <a:lnTo>
                    <a:pt x="1199101" y="352553"/>
                  </a:lnTo>
                  <a:lnTo>
                    <a:pt x="1189149" y="353867"/>
                  </a:lnTo>
                  <a:lnTo>
                    <a:pt x="1082177" y="378245"/>
                  </a:lnTo>
                  <a:cubicBezTo>
                    <a:pt x="902488" y="431840"/>
                    <a:pt x="742121" y="543848"/>
                    <a:pt x="629491" y="701551"/>
                  </a:cubicBezTo>
                  <a:lnTo>
                    <a:pt x="623287" y="697120"/>
                  </a:lnTo>
                  <a:lnTo>
                    <a:pt x="581341" y="756852"/>
                  </a:lnTo>
                  <a:cubicBezTo>
                    <a:pt x="560742" y="791001"/>
                    <a:pt x="542380" y="826838"/>
                    <a:pt x="526487" y="864199"/>
                  </a:cubicBezTo>
                  <a:lnTo>
                    <a:pt x="685800" y="864199"/>
                  </a:lnTo>
                  <a:lnTo>
                    <a:pt x="286629" y="1199767"/>
                  </a:lnTo>
                  <a:lnTo>
                    <a:pt x="0" y="864199"/>
                  </a:lnTo>
                  <a:lnTo>
                    <a:pt x="163047" y="864199"/>
                  </a:lnTo>
                  <a:cubicBezTo>
                    <a:pt x="297405" y="402838"/>
                    <a:pt x="694000" y="66093"/>
                    <a:pt x="1171042" y="8322"/>
                  </a:cubicBezTo>
                  <a:lnTo>
                    <a:pt x="1190272" y="7428"/>
                  </a:lnTo>
                  <a:lnTo>
                    <a:pt x="1190591" y="7369"/>
                  </a:lnTo>
                  <a:lnTo>
                    <a:pt x="1207600" y="6622"/>
                  </a:lnTo>
                  <a:lnTo>
                    <a:pt x="1348976" y="49"/>
                  </a:lnTo>
                  <a:lnTo>
                    <a:pt x="1351511" y="306"/>
                  </a:lnTo>
                  <a:close/>
                </a:path>
              </a:pathLst>
            </a:cu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23" tIns="93223" rIns="34962" bIns="34962" rtlCol="0" anchor="b" anchorCtr="0"/>
            <a:lstStyle/>
            <a:p>
              <a:pPr algn="ctr" defTabSz="9505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448"/>
            <p:cNvSpPr txBox="1"/>
            <p:nvPr/>
          </p:nvSpPr>
          <p:spPr>
            <a:xfrm rot="16200000">
              <a:off x="8568032" y="2765340"/>
              <a:ext cx="759493" cy="509580"/>
            </a:xfrm>
            <a:prstGeom prst="rect">
              <a:avLst/>
            </a:prstGeom>
            <a:noFill/>
          </p:spPr>
          <p:txBody>
            <a:bodyPr spcFirstLastPara="1" wrap="none" lIns="186446" tIns="149157" rIns="186446" bIns="149157" numCol="1" rtlCol="0">
              <a:prstTxWarp prst="textArchUp">
                <a:avLst>
                  <a:gd name="adj" fmla="val 13027105"/>
                </a:avLst>
              </a:prstTxWarp>
              <a:spAutoFit/>
            </a:bodyPr>
            <a:lstStyle/>
            <a:p>
              <a:pPr>
                <a:lnSpc>
                  <a:spcPct val="90000"/>
                </a:lnSpc>
                <a:spcAft>
                  <a:spcPts val="612"/>
                </a:spcAft>
              </a:pPr>
              <a:r>
                <a:rPr lang="en-US" sz="1428" dirty="0">
                  <a:solidFill>
                    <a:schemeClr val="bg1"/>
                  </a:solidFill>
                </a:rPr>
                <a:t>Office.js</a:t>
              </a:r>
            </a:p>
          </p:txBody>
        </p:sp>
      </p:grpSp>
      <p:sp>
        <p:nvSpPr>
          <p:cNvPr id="10" name="Left-Right Arrow 9"/>
          <p:cNvSpPr/>
          <p:nvPr/>
        </p:nvSpPr>
        <p:spPr bwMode="auto">
          <a:xfrm>
            <a:off x="6099359" y="4097550"/>
            <a:ext cx="3428529" cy="994135"/>
          </a:xfrm>
          <a:prstGeom prst="leftRightArrow">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23" tIns="93223" rIns="34962" bIns="34962" rtlCol="0" anchor="b" anchorCtr="0"/>
          <a:lstStyle/>
          <a:p>
            <a:pPr algn="ctr" defTabSz="9505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pic>
        <p:nvPicPr>
          <p:cNvPr id="22" name="Clien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1172" y="1592560"/>
            <a:ext cx="5259597" cy="4404274"/>
          </a:xfrm>
          <a:prstGeom prst="rect">
            <a:avLst/>
          </a:prstGeom>
        </p:spPr>
      </p:pic>
      <p:pic>
        <p:nvPicPr>
          <p:cNvPr id="23" name="Mobil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5390" y="1743821"/>
            <a:ext cx="2221098" cy="4643435"/>
          </a:xfrm>
          <a:prstGeom prst="rect">
            <a:avLst/>
          </a:prstGeom>
        </p:spPr>
      </p:pic>
      <p:pic>
        <p:nvPicPr>
          <p:cNvPr id="24" name="Store"/>
          <p:cNvPicPr>
            <a:picLocks noChangeAspect="1"/>
          </p:cNvPicPr>
          <p:nvPr/>
        </p:nvPicPr>
        <p:blipFill>
          <a:blip r:embed="rId6"/>
          <a:stretch>
            <a:fillRect/>
          </a:stretch>
        </p:blipFill>
        <p:spPr>
          <a:xfrm>
            <a:off x="6891348" y="1601816"/>
            <a:ext cx="5379245" cy="3904975"/>
          </a:xfrm>
          <a:prstGeom prst="rect">
            <a:avLst/>
          </a:prstGeom>
        </p:spPr>
      </p:pic>
      <p:sp>
        <p:nvSpPr>
          <p:cNvPr id="27" name="Freeform 539"/>
          <p:cNvSpPr>
            <a:spLocks noChangeAspect="1"/>
          </p:cNvSpPr>
          <p:nvPr/>
        </p:nvSpPr>
        <p:spPr bwMode="auto">
          <a:xfrm>
            <a:off x="3533024" y="3727149"/>
            <a:ext cx="2469375" cy="135763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D9D9D9"/>
          </a:solidFill>
          <a:ln>
            <a:noFill/>
          </a:ln>
          <a:extLst/>
        </p:spPr>
        <p:txBody>
          <a:bodyPr vert="horz" wrap="square" lIns="93260" tIns="186521" rIns="93260" bIns="46630" numCol="1" anchor="ctr" anchorCtr="0" compatLnSpc="1">
            <a:prstTxWarp prst="textNoShape">
              <a:avLst/>
            </a:prstTxWarp>
          </a:bodyPr>
          <a:lstStyle/>
          <a:p>
            <a:pPr algn="ctr"/>
            <a:r>
              <a:rPr lang="en-US" sz="1836" dirty="0">
                <a:gradFill>
                  <a:gsLst>
                    <a:gs pos="2917">
                      <a:schemeClr val="tx1"/>
                    </a:gs>
                    <a:gs pos="30000">
                      <a:schemeClr val="tx1"/>
                    </a:gs>
                  </a:gsLst>
                  <a:lin ang="5400000" scaled="1"/>
                </a:gradFill>
              </a:rPr>
              <a:t>Web server</a:t>
            </a:r>
          </a:p>
        </p:txBody>
      </p:sp>
      <p:sp>
        <p:nvSpPr>
          <p:cNvPr id="28" name="Footer Placeholder 5"/>
          <p:cNvSpPr>
            <a:spLocks noGrp="1"/>
          </p:cNvSpPr>
          <p:nvPr>
            <p:ph type="ftr" sz="quarter" idx="3"/>
          </p:nvPr>
        </p:nvSpPr>
        <p:spPr>
          <a:xfrm>
            <a:off x="7964488" y="295272"/>
            <a:ext cx="4306105" cy="371475"/>
          </a:xfrm>
        </p:spPr>
        <p:txBody>
          <a:bodyPr/>
          <a:lstStyle/>
          <a:p>
            <a:pPr algn="r">
              <a:lnSpc>
                <a:spcPct val="90000"/>
              </a:lnSpc>
            </a:pPr>
            <a:r>
              <a:rPr lang="en-US" sz="1400" b="1" dirty="0">
                <a:solidFill>
                  <a:schemeClr val="accent2"/>
                </a:solidFill>
              </a:rPr>
              <a:t>1 </a:t>
            </a:r>
            <a:r>
              <a:rPr lang="en-US" dirty="0"/>
              <a:t>Extend with add-ins</a:t>
            </a:r>
          </a:p>
        </p:txBody>
      </p:sp>
    </p:spTree>
    <p:extLst>
      <p:ext uri="{BB962C8B-B14F-4D97-AF65-F5344CB8AC3E}">
        <p14:creationId xmlns:p14="http://schemas.microsoft.com/office/powerpoint/2010/main" val="355419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3.33333E-6 L 0.24232 -0.00162 " pathEditMode="relative" rAng="0" ptsTypes="AA">
                                      <p:cBhvr>
                                        <p:cTn id="6" dur="1000" fill="hold"/>
                                        <p:tgtEl>
                                          <p:spTgt spid="3"/>
                                        </p:tgtEl>
                                        <p:attrNameLst>
                                          <p:attrName>ppt_x</p:attrName>
                                          <p:attrName>ppt_y</p:attrName>
                                        </p:attrNameLst>
                                      </p:cBhvr>
                                      <p:rCtr x="12109" y="-93"/>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0"/>
                                        </p:tgtEl>
                                        <p:attrNameLst>
                                          <p:attrName>style.visibility</p:attrName>
                                        </p:attrNameLst>
                                      </p:cBhvr>
                                      <p:to>
                                        <p:strVal val="visible"/>
                                      </p:to>
                                    </p:set>
                                    <p:animEffect transition="in" filter="fade">
                                      <p:cBhvr>
                                        <p:cTn id="18" dur="500"/>
                                        <p:tgtEl>
                                          <p:spTgt spid="450"/>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xit" presetSubtype="0" fill="hold"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50"/>
                                        </p:tgtEl>
                                      </p:cBhvr>
                                    </p:animEffect>
                                    <p:set>
                                      <p:cBhvr>
                                        <p:cTn id="39" dur="1" fill="hold">
                                          <p:stCondLst>
                                            <p:cond delay="499"/>
                                          </p:stCondLst>
                                        </p:cTn>
                                        <p:tgtEl>
                                          <p:spTgt spid="45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3" end="3"/>
                                            </p:txEl>
                                          </p:spTgt>
                                        </p:tgtEl>
                                        <p:attrNameLst>
                                          <p:attrName>style.visibility</p:attrName>
                                        </p:attrNameLst>
                                      </p:cBhvr>
                                      <p:to>
                                        <p:strVal val="visible"/>
                                      </p:to>
                                    </p:set>
                                    <p:animEffect transition="in" filter="fade">
                                      <p:cBhvr>
                                        <p:cTn id="44" dur="500"/>
                                        <p:tgtEl>
                                          <p:spTgt spid="4">
                                            <p:txEl>
                                              <p:pRg st="3" end="3"/>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xit" presetSubtype="0" fill="hold" grpId="1" nodeType="with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animEffect transition="in" filter="fade">
                                      <p:cBhvr>
                                        <p:cTn id="61" dur="500"/>
                                        <p:tgtEl>
                                          <p:spTgt spid="4">
                                            <p:txEl>
                                              <p:pRg st="4" end="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xit" presetSubtype="0" fill="hold" nodeType="withEffect">
                                  <p:stCondLst>
                                    <p:cond delay="0"/>
                                  </p:stCondLst>
                                  <p:childTnLst>
                                    <p:animEffect transition="out" filter="fade">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
                                            <p:txEl>
                                              <p:pRg st="5" end="5"/>
                                            </p:txEl>
                                          </p:spTgt>
                                        </p:tgtEl>
                                        <p:attrNameLst>
                                          <p:attrName>style.visibility</p:attrName>
                                        </p:attrNameLst>
                                      </p:cBhvr>
                                      <p:to>
                                        <p:strVal val="visible"/>
                                      </p:to>
                                    </p:set>
                                    <p:animEffect transition="in" filter="fade">
                                      <p:cBhvr>
                                        <p:cTn id="75" dur="500"/>
                                        <p:tgtEl>
                                          <p:spTgt spid="4">
                                            <p:txEl>
                                              <p:pRg st="5" end="5"/>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par>
                                <p:cTn id="79" presetID="10" presetClass="exit" presetSubtype="0" fill="hold" nodeType="withEffect">
                                  <p:stCondLst>
                                    <p:cond delay="0"/>
                                  </p:stCondLst>
                                  <p:childTnLst>
                                    <p:animEffect transition="out" filter="fade">
                                      <p:cBhvr>
                                        <p:cTn id="80" dur="500"/>
                                        <p:tgtEl>
                                          <p:spTgt spid="22"/>
                                        </p:tgtEl>
                                      </p:cBhvr>
                                    </p:animEffect>
                                    <p:set>
                                      <p:cBhvr>
                                        <p:cTn id="81" dur="1" fill="hold">
                                          <p:stCondLst>
                                            <p:cond delay="499"/>
                                          </p:stCondLst>
                                        </p:cTn>
                                        <p:tgtEl>
                                          <p:spTgt spid="22"/>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7" grpId="0" animBg="1"/>
      <p:bldP spid="2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26496">
                      <a:schemeClr val="tx1"/>
                    </a:gs>
                    <a:gs pos="44000">
                      <a:schemeClr val="tx1"/>
                    </a:gs>
                  </a:gsLst>
                  <a:lin ang="5400000" scaled="0"/>
                </a:gradFill>
              </a:rPr>
              <a:t>Office add-ins</a:t>
            </a:r>
            <a:br>
              <a:rPr lang="en-US" dirty="0">
                <a:gradFill>
                  <a:gsLst>
                    <a:gs pos="26496">
                      <a:schemeClr val="tx1"/>
                    </a:gs>
                    <a:gs pos="44000">
                      <a:schemeClr val="tx1"/>
                    </a:gs>
                  </a:gsLst>
                  <a:lin ang="5400000" scaled="0"/>
                </a:gradFill>
              </a:rPr>
            </a:br>
            <a:r>
              <a:rPr lang="en-US" sz="3198" dirty="0">
                <a:gradFill>
                  <a:gsLst>
                    <a:gs pos="26496">
                      <a:schemeClr val="tx1"/>
                    </a:gs>
                    <a:gs pos="44000">
                      <a:schemeClr val="tx1"/>
                    </a:gs>
                  </a:gsLst>
                  <a:lin ang="5400000" scaled="0"/>
                </a:gradFill>
              </a:rPr>
              <a:t>A new way to build extensions for Office</a:t>
            </a:r>
            <a:endParaRPr lang="en-US" dirty="0">
              <a:gradFill>
                <a:gsLst>
                  <a:gs pos="26496">
                    <a:schemeClr val="tx1"/>
                  </a:gs>
                  <a:gs pos="44000">
                    <a:schemeClr val="tx1"/>
                  </a:gs>
                </a:gsLst>
                <a:lin ang="5400000" scaled="0"/>
              </a:gradFill>
            </a:endParaRPr>
          </a:p>
        </p:txBody>
      </p:sp>
      <p:grpSp>
        <p:nvGrpSpPr>
          <p:cNvPr id="4" name="Group 3"/>
          <p:cNvGrpSpPr/>
          <p:nvPr/>
        </p:nvGrpSpPr>
        <p:grpSpPr>
          <a:xfrm>
            <a:off x="460988" y="4017641"/>
            <a:ext cx="8073897" cy="1138771"/>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306"/>
                  </a:spcAft>
                  <a:buNone/>
                </a:pPr>
                <a:r>
                  <a:rPr lang="en-US" sz="2399" dirty="0">
                    <a:gradFill>
                      <a:gsLst>
                        <a:gs pos="26496">
                          <a:schemeClr val="accent2"/>
                        </a:gs>
                        <a:gs pos="44000">
                          <a:schemeClr val="accent2"/>
                        </a:gs>
                      </a:gsLst>
                      <a:lin ang="5400000" scaled="0"/>
                    </a:gradFill>
                    <a:latin typeface="Segoe UI Light"/>
                  </a:rPr>
                  <a:t>Content add-in</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Add-in that runs within a document content with read/write access</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15" name="Group 14"/>
          <p:cNvGrpSpPr/>
          <p:nvPr/>
        </p:nvGrpSpPr>
        <p:grpSpPr>
          <a:xfrm>
            <a:off x="460988" y="1661662"/>
            <a:ext cx="10563414" cy="1138773"/>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306"/>
                </a:spcAft>
                <a:buNone/>
              </a:pPr>
              <a:r>
                <a:rPr lang="en-US" sz="2399" dirty="0">
                  <a:gradFill>
                    <a:gsLst>
                      <a:gs pos="26496">
                        <a:schemeClr val="accent2"/>
                      </a:gs>
                      <a:gs pos="44000">
                        <a:schemeClr val="accent2"/>
                      </a:gs>
                    </a:gsLst>
                    <a:lin ang="5400000" scaled="0"/>
                  </a:gradFill>
                  <a:latin typeface="Segoe UI Light"/>
                </a:rPr>
                <a:t>Contextual mail add-in</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Add-in launched contextually from a mail message or appointment</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Outlook and Outlook Web Access (OWA)</a:t>
              </a:r>
            </a:p>
          </p:txBody>
        </p:sp>
        <p:sp>
          <p:nvSpPr>
            <p:cNvPr id="17" name="Rectangle 16"/>
            <p:cNvSpPr/>
            <p:nvPr/>
          </p:nvSpPr>
          <p:spPr>
            <a:xfrm>
              <a:off x="458672" y="1963366"/>
              <a:ext cx="1543930" cy="1060324"/>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25" name="Group 24"/>
          <p:cNvGrpSpPr/>
          <p:nvPr/>
        </p:nvGrpSpPr>
        <p:grpSpPr>
          <a:xfrm>
            <a:off x="460989" y="5207065"/>
            <a:ext cx="9013342" cy="1138771"/>
            <a:chOff x="458672" y="5500010"/>
            <a:chExt cx="9016969" cy="1139230"/>
          </a:xfrm>
        </p:grpSpPr>
        <p:sp>
          <p:nvSpPr>
            <p:cNvPr id="26" name="Rectangle 25"/>
            <p:cNvSpPr/>
            <p:nvPr/>
          </p:nvSpPr>
          <p:spPr>
            <a:xfrm>
              <a:off x="458672" y="5510773"/>
              <a:ext cx="1543930" cy="1060324"/>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306"/>
                </a:spcAft>
                <a:buNone/>
              </a:pPr>
              <a:r>
                <a:rPr lang="en-US" sz="2399" dirty="0">
                  <a:gradFill>
                    <a:gsLst>
                      <a:gs pos="26496">
                        <a:schemeClr val="accent2"/>
                      </a:gs>
                      <a:gs pos="44000">
                        <a:schemeClr val="accent2"/>
                      </a:gs>
                    </a:gsLst>
                    <a:lin ang="5400000" scaled="0"/>
                  </a:gradFill>
                  <a:latin typeface="Segoe UI Light"/>
                </a:rPr>
                <a:t>Add-in command</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Command in the Office UI to launch add-in or perform UI-less operation</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Outlook, Outlook Web Access (OWA)</a:t>
              </a:r>
            </a:p>
          </p:txBody>
        </p:sp>
        <p:sp>
          <p:nvSpPr>
            <p:cNvPr id="30" name="Rectangle 29"/>
            <p:cNvSpPr/>
            <p:nvPr/>
          </p:nvSpPr>
          <p:spPr>
            <a:xfrm>
              <a:off x="673922"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2803"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6077"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7352"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35" name="Group 34"/>
          <p:cNvGrpSpPr/>
          <p:nvPr/>
        </p:nvGrpSpPr>
        <p:grpSpPr>
          <a:xfrm>
            <a:off x="460990" y="2846566"/>
            <a:ext cx="9418699" cy="1138773"/>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306"/>
                    </a:spcAft>
                    <a:buNone/>
                  </a:pPr>
                  <a:r>
                    <a:rPr lang="en-US" sz="2399" dirty="0">
                      <a:gradFill>
                        <a:gsLst>
                          <a:gs pos="26496">
                            <a:schemeClr val="accent2"/>
                          </a:gs>
                          <a:gs pos="44000">
                            <a:schemeClr val="accent2"/>
                          </a:gs>
                        </a:gsLst>
                        <a:lin ang="5400000" scaled="0"/>
                      </a:gradFill>
                      <a:latin typeface="Segoe UI Light"/>
                    </a:rPr>
                    <a:t>Task pane add-in</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Add-in that runs beside a document/mail with read/write access</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50"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2"/>
                </a:solidFill>
              </a:rPr>
              <a:t>1 </a:t>
            </a:r>
            <a:r>
              <a:rPr lang="en-US" dirty="0"/>
              <a:t>Extend with add-ins</a:t>
            </a:r>
          </a:p>
        </p:txBody>
      </p:sp>
    </p:spTree>
    <p:extLst>
      <p:ext uri="{BB962C8B-B14F-4D97-AF65-F5344CB8AC3E}">
        <p14:creationId xmlns:p14="http://schemas.microsoft.com/office/powerpoint/2010/main" val="312406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nodeType="withEffect">
                                  <p:stCondLst>
                                    <p:cond delay="0"/>
                                  </p:stCondLst>
                                  <p:childTnLst>
                                    <p:animMotion origin="layout" path="M 1.22167E-6 -1.48148E-6 L -0.07216 0.00324 " pathEditMode="relative" rAng="0" ptsTypes="AA">
                                      <p:cBhvr>
                                        <p:cTn id="9" dur="500" spd="-100000" fill="hold"/>
                                        <p:tgtEl>
                                          <p:spTgt spid="15"/>
                                        </p:tgtEl>
                                        <p:attrNameLst>
                                          <p:attrName>ppt_x</p:attrName>
                                          <p:attrName>ppt_y</p:attrName>
                                        </p:attrNameLst>
                                      </p:cBhvr>
                                      <p:rCtr x="-3608" y="162"/>
                                    </p:animMotion>
                                  </p:childTnLst>
                                </p:cTn>
                              </p:par>
                              <p:par>
                                <p:cTn id="10" presetID="10" presetClass="entr" presetSubtype="0" fill="hold" nodeType="withEffect">
                                  <p:stCondLst>
                                    <p:cond delay="2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nodeType="withEffect">
                                  <p:stCondLst>
                                    <p:cond delay="200"/>
                                  </p:stCondLst>
                                  <p:childTnLst>
                                    <p:animMotion origin="layout" path="M 1.22167E-6 -1.48148E-6 L -0.07216 0.00324 " pathEditMode="relative" rAng="0" ptsTypes="AA">
                                      <p:cBhvr>
                                        <p:cTn id="14" dur="500" spd="-100000" fill="hold"/>
                                        <p:tgtEl>
                                          <p:spTgt spid="35"/>
                                        </p:tgtEl>
                                        <p:attrNameLst>
                                          <p:attrName>ppt_x</p:attrName>
                                          <p:attrName>ppt_y</p:attrName>
                                        </p:attrNameLst>
                                      </p:cBhvr>
                                      <p:rCtr x="-3608" y="162"/>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400"/>
                                  </p:stCondLst>
                                  <p:childTnLst>
                                    <p:animMotion origin="layout" path="M 1.22167E-6 -1.48148E-6 L -0.07216 0.00324 " pathEditMode="relative" rAng="0" ptsTypes="AA">
                                      <p:cBhvr>
                                        <p:cTn id="19" dur="500" spd="-100000" fill="hold"/>
                                        <p:tgtEl>
                                          <p:spTgt spid="4"/>
                                        </p:tgtEl>
                                        <p:attrNameLst>
                                          <p:attrName>ppt_x</p:attrName>
                                          <p:attrName>ppt_y</p:attrName>
                                        </p:attrNameLst>
                                      </p:cBhvr>
                                      <p:rCtr x="-3608" y="162"/>
                                    </p:animMotion>
                                  </p:childTnLst>
                                </p:cTn>
                              </p:par>
                              <p:par>
                                <p:cTn id="20" presetID="10" presetClass="entr" presetSubtype="0" fill="hold" nodeType="withEffect">
                                  <p:stCondLst>
                                    <p:cond delay="6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nodeType="withEffect">
                                  <p:stCondLst>
                                    <p:cond delay="600"/>
                                  </p:stCondLst>
                                  <p:childTnLst>
                                    <p:animMotion origin="layout" path="M 1.22167E-6 -1.48148E-6 L -0.07216 0.00324 " pathEditMode="relative" rAng="0" ptsTypes="AA">
                                      <p:cBhvr>
                                        <p:cTn id="24" dur="500" spd="-100000" fill="hold"/>
                                        <p:tgtEl>
                                          <p:spTgt spid="25"/>
                                        </p:tgtEl>
                                        <p:attrNameLst>
                                          <p:attrName>ppt_x</p:attrName>
                                          <p:attrName>ppt_y</p:attrName>
                                        </p:attrNameLst>
                                      </p:cBhvr>
                                      <p:rCtr x="-3608"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6-30540_Office_365_CloudRoadShow">
  <a:themeElements>
    <a:clrScheme name="Custom 10">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FFFF"/>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potx" id="{91953408-50A6-4D48-BBC9-67A4F6F9DD3A}" vid="{8A54BA10-03F3-4B7F-AD37-72B81A3EE5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630a2e83-186a-4a0f-ab27-bee8a8096abc"/>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Office_365_CloudRoadShow_TEMPLATE</Template>
  <TotalTime>58</TotalTime>
  <Words>2380</Words>
  <Application>Microsoft Office PowerPoint</Application>
  <PresentationFormat>Custom</PresentationFormat>
  <Paragraphs>365</Paragraphs>
  <Slides>29</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Arial</vt:lpstr>
      <vt:lpstr>Calibri</vt:lpstr>
      <vt:lpstr>Consolas</vt:lpstr>
      <vt:lpstr>Segoe Light</vt:lpstr>
      <vt:lpstr>Segoe UI</vt:lpstr>
      <vt:lpstr>Segoe UI Black</vt:lpstr>
      <vt:lpstr>Segoe UI Light</vt:lpstr>
      <vt:lpstr>Segoe UI Semibold</vt:lpstr>
      <vt:lpstr>Segoe UI Semilight</vt:lpstr>
      <vt:lpstr>Wingdings</vt:lpstr>
      <vt:lpstr>6-30540_Office_365_CloudRoadShow</vt:lpstr>
      <vt:lpstr>Office 365 development</vt:lpstr>
      <vt:lpstr>Office 365  Development</vt:lpstr>
      <vt:lpstr>Agenda</vt:lpstr>
      <vt:lpstr>"The most strategic developer surface area for us is Office 365.“   —Satya Nadella</vt:lpstr>
      <vt:lpstr>Opportunity</vt:lpstr>
      <vt:lpstr>Developer vision</vt:lpstr>
      <vt:lpstr>PowerPoint Presentation</vt:lpstr>
      <vt:lpstr>Office add-ins</vt:lpstr>
      <vt:lpstr>Office add-ins A new way to build extensions for Office</vt:lpstr>
      <vt:lpstr>Demo</vt:lpstr>
      <vt:lpstr>SharePoint add-ins</vt:lpstr>
      <vt:lpstr>SharePoint add-ins A new way to build extensions for SharePoint</vt:lpstr>
      <vt:lpstr>Demo</vt:lpstr>
      <vt:lpstr>PowerPoint Presentation</vt:lpstr>
      <vt:lpstr>Robust Microsoft Graph APIs</vt:lpstr>
      <vt:lpstr>Demo</vt:lpstr>
      <vt:lpstr>Open platform</vt:lpstr>
      <vt:lpstr>PowerPoint Presentation</vt:lpstr>
      <vt:lpstr>Distribution choices</vt:lpstr>
      <vt:lpstr>Corporate add-in catalog</vt:lpstr>
      <vt:lpstr>PowerPoint Presentation</vt:lpstr>
      <vt:lpstr>http://dev.office.com</vt:lpstr>
      <vt:lpstr>Virtual academy courses</vt:lpstr>
      <vt:lpstr>http://blogs.office.com</vt:lpstr>
      <vt:lpstr>http://www.office.com/roadmap</vt:lpstr>
      <vt:lpstr>Developer Program launch</vt:lpstr>
      <vt:lpstr>Engage</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Office 365</dc:subject>
  <dc:creator>Taylor Denning</dc:creator>
  <cp:keywords>MSVID, Brand Guidelines, Branding, Visual Identity, grid</cp:keywords>
  <dc:description>Template: _x000d_
Formatting: _x000d_
Audience Type:</dc:description>
  <cp:lastModifiedBy>Jeremy Thake</cp:lastModifiedBy>
  <cp:revision>12</cp:revision>
  <dcterms:created xsi:type="dcterms:W3CDTF">2016-01-15T20:42:46Z</dcterms:created>
  <dcterms:modified xsi:type="dcterms:W3CDTF">2016-01-25T19:35:45Z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